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6" r:id="rId5"/>
    <p:sldId id="282" r:id="rId6"/>
    <p:sldId id="266" r:id="rId7"/>
    <p:sldId id="268" r:id="rId8"/>
    <p:sldId id="262" r:id="rId9"/>
    <p:sldId id="265" r:id="rId10"/>
    <p:sldId id="269" r:id="rId11"/>
    <p:sldId id="274" r:id="rId12"/>
    <p:sldId id="275" r:id="rId13"/>
    <p:sldId id="256" r:id="rId14"/>
    <p:sldId id="267" r:id="rId15"/>
    <p:sldId id="277" r:id="rId16"/>
    <p:sldId id="264" r:id="rId17"/>
    <p:sldId id="278" r:id="rId18"/>
    <p:sldId id="281" r:id="rId19"/>
    <p:sldId id="285" r:id="rId20"/>
    <p:sldId id="271" r:id="rId21"/>
    <p:sldId id="272" r:id="rId22"/>
    <p:sldId id="28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3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B842D-6B1F-BE4E-94D7-1F06B1D86729}" v="1" dt="2022-12-01T18:12:07.587"/>
    <p1510:client id="{B176A835-914C-2E64-6654-1A99740F9F02}" v="68" dt="2022-12-30T16:30:18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22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CEEFF-AEBF-44C6-9EA0-F0E7CA831988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486460-568C-4458-9E17-3FF72D93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10-18T16:49:10.62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11361 9128,'0'0,"0"0,24 0,26 0,0 0,74-25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10-18T17:11:56.1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5705 18455</inkml:trace>
  <inkml:trace contextRef="#ctx0" brushRef="#br0" timeOffset="4429.84">7069 18504</inkml:trace>
  <inkml:trace contextRef="#ctx0" brushRef="#br0" timeOffset="7338.64">7069 18504</inkml:trace>
  <inkml:trace contextRef="#ctx0" brushRef="#br0" timeOffset="12211.37">8012 18331</inkml:trace>
  <inkml:trace contextRef="#ctx0" brushRef="#br0" timeOffset="12468.88">8012 18331</inkml:trace>
  <inkml:trace contextRef="#ctx0" brushRef="#br0" timeOffset="16305.54">8012 18331</inkml:trace>
  <inkml:trace contextRef="#ctx0" brushRef="#br0" timeOffset="18396.72">8012 18331</inkml:trace>
  <inkml:trace contextRef="#ctx0" brushRef="#br0" timeOffset="20636.18">8012 18331</inkml:trace>
  <inkml:trace contextRef="#ctx0" brushRef="#br0" timeOffset="21898.71">8012 18331</inkml:trace>
  <inkml:trace contextRef="#ctx0" brushRef="#br0" timeOffset="22145.2">8012 18331</inkml:trace>
  <inkml:trace contextRef="#ctx0" brushRef="#br0" timeOffset="22412.73">8012 18331</inkml:trace>
  <inkml:trace contextRef="#ctx0" brushRef="#br0" timeOffset="34013.89">5705 18405</inkml:trace>
  <inkml:trace contextRef="#ctx0" brushRef="#br0" timeOffset="34900.65">5705 18405</inkml:trace>
  <inkml:trace contextRef="#ctx0" brushRef="#br0" timeOffset="35810.47">5705 18405</inkml:trace>
  <inkml:trace contextRef="#ctx0" brushRef="#br0" timeOffset="37003.86">5705 18405</inkml:trace>
  <inkml:trace contextRef="#ctx0" brushRef="#br0" timeOffset="37220.28">5705 18405</inkml:trace>
  <inkml:trace contextRef="#ctx0" brushRef="#br0" timeOffset="37466.78">5705 18405</inkml:trace>
  <inkml:trace contextRef="#ctx0" brushRef="#br0" timeOffset="37758.36">5705 18405</inkml:trace>
  <inkml:trace contextRef="#ctx0" brushRef="#br0" timeOffset="38129.1">5705 18405</inkml:trace>
  <inkml:trace contextRef="#ctx0" brushRef="#br0" timeOffset="38383.61">5705 18405</inkml:trace>
  <inkml:trace contextRef="#ctx0" brushRef="#br0" timeOffset="56495.75">8632 18430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738A1F-93DC-4CD6-955A-4E89E83693EF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0AB51D-873F-4C41-A801-7096938B1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1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0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4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E573-A011-4E43-B657-33A603B5314A}" type="datetimeFigureOut">
              <a:rPr lang="en-US" smtClean="0"/>
              <a:pPr/>
              <a:t>12/30/2022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Discover%20Your%20Future:%20Choice%20Application%202019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4.jpg"/><Relationship Id="rId4" Type="http://schemas.openxmlformats.org/officeDocument/2006/relationships/hyperlink" Target="https://vimeo.com/56111494" TargetMode="External"/><Relationship Id="rId9" Type="http://schemas.openxmlformats.org/officeDocument/2006/relationships/hyperlink" Target="https://www.pcsb.org/Page/83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obuVKDt4U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csb.org/domain/26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countryside-hs.pinellas.k12.fl.us/index.php/component/banners/click/1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csb.org/domain/2547" TargetMode="Externa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S5woHHICY&amp;feature=youtu.be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techhig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csb.org/domain/2479" TargetMode="Externa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pcsb.org/domain/248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List%20of%20Career%20Academy%20with%20Websit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%20IB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domain/29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domain/275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site/Default.aspx?PageID=83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hyperlink" Target="https://www.pcsb.org/domain/2746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hyperlink" Target="Criminal%20Justice%20Academy%20Video" TargetMode="External"/><Relationship Id="rId5" Type="http://schemas.openxmlformats.org/officeDocument/2006/relationships/hyperlink" Target="https://www.youtube.com/watch?v=DKmet1H9q7Y&amp;feature=youtu.be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csb.org/domain/1225" TargetMode="External"/><Relationship Id="rId4" Type="http://schemas.openxmlformats.org/officeDocument/2006/relationships/hyperlink" Target="https://www.pcsb.org/Page/3482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domain/3314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pcsb.org/domain/254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sb.org/domain/2747" TargetMode="External"/><Relationship Id="rId3" Type="http://schemas.openxmlformats.org/officeDocument/2006/relationships/image" Target="../media/image28.jpeg"/><Relationship Id="rId7" Type="http://schemas.openxmlformats.org/officeDocument/2006/relationships/hyperlink" Target="Disaster%20Day%202019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4" Type="http://schemas.openxmlformats.org/officeDocument/2006/relationships/hyperlink" Target="https://vimeo.com/961947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Sr0p0FQE0uAuMzkx7Kk4Ov2Txq-2cNumLAkciJ-Nm0OCDopAu1:o.aolcdn.com/dims-shared/dims3/PATCH/format/jpg/quality/82/resize/393x295/http://hss-prod.hss.aol.com/hss/storage/patch/22cba6f5f297ddb19a1c96a47bc2e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9334"/>
            <a:ext cx="3364149" cy="25198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01" y="-95823"/>
            <a:ext cx="5858998" cy="2570963"/>
          </a:xfrm>
          <a:prstGeom prst="rect">
            <a:avLst/>
          </a:prstGeom>
        </p:spPr>
      </p:pic>
      <p:sp>
        <p:nvSpPr>
          <p:cNvPr id="7" name="Rectangle 6">
            <a:hlinkClick r:id="rId4"/>
          </p:cNvPr>
          <p:cNvSpPr/>
          <p:nvPr/>
        </p:nvSpPr>
        <p:spPr>
          <a:xfrm>
            <a:off x="1605822" y="5226113"/>
            <a:ext cx="70675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 of 2027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58" y="2520577"/>
            <a:ext cx="4510029" cy="1871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089960" y="3277080"/>
              <a:ext cx="8964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0600" y="3267720"/>
                <a:ext cx="1083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CC11D67-8BF1-4447-975B-8F3015C75248}"/>
              </a:ext>
            </a:extLst>
          </p:cNvPr>
          <p:cNvSpPr/>
          <p:nvPr/>
        </p:nvSpPr>
        <p:spPr>
          <a:xfrm>
            <a:off x="9753600" y="6426442"/>
            <a:ext cx="456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Discover Your Future: Choice Application 2019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775723-1C6E-4A1C-BBD4-0944D9F28953}"/>
              </a:ext>
            </a:extLst>
          </p:cNvPr>
          <p:cNvSpPr/>
          <p:nvPr/>
        </p:nvSpPr>
        <p:spPr>
          <a:xfrm>
            <a:off x="4754852" y="4844533"/>
            <a:ext cx="322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https://www.pcsb.org/Page/837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wood_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366701" cy="290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 rot="20952966">
            <a:off x="403811" y="481931"/>
            <a:ext cx="3810000" cy="30469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Advanced Technologies (CAT)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80246" y="3581400"/>
            <a:ext cx="6006355" cy="3200400"/>
            <a:chOff x="2133599" y="3455173"/>
            <a:chExt cx="4800602" cy="2514600"/>
          </a:xfrm>
        </p:grpSpPr>
        <p:sp>
          <p:nvSpPr>
            <p:cNvPr id="5" name="Rectangle 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Lakewood High School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471247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0" y="495195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1" y="513157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536947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72869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1981200" y="53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680200" y="36957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19518" y="4367986"/>
            <a:ext cx="53384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Founded in 1990, the Center for Advanced Technologies, or CAT, is one of the most well-known </a:t>
            </a:r>
            <a:r>
              <a:rPr lang="en-US" sz="1700" b="1" dirty="0"/>
              <a:t>mathematics, science, and computer education magnet programs </a:t>
            </a:r>
            <a:r>
              <a:rPr lang="en-US" sz="1700" dirty="0"/>
              <a:t>in Pinellas County. Each year approximately one hundred fifty students enter CAT to pursue their desire to learn and graduate prepared for college. CAT </a:t>
            </a:r>
            <a:r>
              <a:rPr lang="en-US" sz="1700" b="1" dirty="0"/>
              <a:t>puts a focus on STEM</a:t>
            </a:r>
            <a:r>
              <a:rPr lang="en-US" sz="1700" dirty="0"/>
              <a:t>, </a:t>
            </a:r>
            <a:r>
              <a:rPr lang="en-US" sz="1700" b="1" dirty="0"/>
              <a:t>Advanced Placement </a:t>
            </a:r>
            <a:r>
              <a:rPr lang="en-US" sz="1700" dirty="0"/>
              <a:t>and </a:t>
            </a:r>
            <a:r>
              <a:rPr lang="en-US" sz="1700" b="1" dirty="0"/>
              <a:t>honors classes</a:t>
            </a:r>
            <a:r>
              <a:rPr lang="en-US" sz="1700" dirty="0"/>
              <a:t>, challenging students to strive a step above their own goals</a:t>
            </a:r>
          </a:p>
        </p:txBody>
      </p:sp>
      <p:sp>
        <p:nvSpPr>
          <p:cNvPr id="25" name="Oval 24"/>
          <p:cNvSpPr/>
          <p:nvPr/>
        </p:nvSpPr>
        <p:spPr>
          <a:xfrm>
            <a:off x="6781800" y="457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66800" y="6248400"/>
            <a:ext cx="6006352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290918" y="36957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F026BF59-34CF-4F65-AFA9-7BF760ABA33C}"/>
              </a:ext>
            </a:extLst>
          </p:cNvPr>
          <p:cNvSpPr txBox="1"/>
          <p:nvPr/>
        </p:nvSpPr>
        <p:spPr>
          <a:xfrm>
            <a:off x="7440191" y="6368534"/>
            <a:ext cx="171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 Video</a:t>
            </a:r>
          </a:p>
        </p:txBody>
      </p:sp>
      <p:sp>
        <p:nvSpPr>
          <p:cNvPr id="3" name="AutoShape 2" descr="pic_0016">
            <a:extLst>
              <a:ext uri="{FF2B5EF4-FFF2-40B4-BE49-F238E27FC236}">
                <a16:creationId xmlns:a16="http://schemas.microsoft.com/office/drawing/2014/main" id="{95E3138F-1FED-417C-A591-4A810E5F44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pic_0016">
            <a:extLst>
              <a:ext uri="{FF2B5EF4-FFF2-40B4-BE49-F238E27FC236}">
                <a16:creationId xmlns:a16="http://schemas.microsoft.com/office/drawing/2014/main" id="{BB6FB040-A9C8-4A5A-B65F-B89275CBE6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pic_0016">
            <a:extLst>
              <a:ext uri="{FF2B5EF4-FFF2-40B4-BE49-F238E27FC236}">
                <a16:creationId xmlns:a16="http://schemas.microsoft.com/office/drawing/2014/main" id="{3A47B4F8-46A6-497E-98FF-3DDF2B40FB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A736D9-3F13-1837-1336-98EED491408F}"/>
              </a:ext>
            </a:extLst>
          </p:cNvPr>
          <p:cNvSpPr txBox="1"/>
          <p:nvPr/>
        </p:nvSpPr>
        <p:spPr>
          <a:xfrm>
            <a:off x="2243191" y="6461808"/>
            <a:ext cx="458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https://www.pcsb.org/domain/2600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43200" y="3352800"/>
            <a:ext cx="6248400" cy="3200400"/>
            <a:chOff x="2133599" y="3455173"/>
            <a:chExt cx="4800602" cy="2514600"/>
          </a:xfrm>
        </p:grpSpPr>
        <p:sp>
          <p:nvSpPr>
            <p:cNvPr id="25" name="Rectangle 2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33600" y="405229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33600" y="381440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3600" y="423350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33600" y="44729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0" y="465260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33600" y="48920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33601" y="512998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133600" y="53111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743200" y="3200400"/>
            <a:ext cx="632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/>
              <a:t>Where</a:t>
            </a:r>
            <a:r>
              <a:rPr lang="en-US" sz="3600" b="1" dirty="0"/>
              <a:t>: Countryside HS</a:t>
            </a:r>
          </a:p>
          <a:p>
            <a:pPr algn="ctr"/>
            <a:r>
              <a:rPr lang="en-US" dirty="0"/>
              <a:t>Designed for students with strong skills and interest in STEM fields</a:t>
            </a:r>
          </a:p>
          <a:p>
            <a:r>
              <a:rPr lang="en-US" dirty="0"/>
              <a:t>Includes </a:t>
            </a:r>
            <a:r>
              <a:rPr lang="en-US" b="1" dirty="0"/>
              <a:t>3 strands of focus </a:t>
            </a:r>
            <a:r>
              <a:rPr lang="en-US" dirty="0"/>
              <a:t>(grades 10-12):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Biotechnology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Computer Applications/IT Network Security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Multimedia/Television Production</a:t>
            </a:r>
          </a:p>
          <a:p>
            <a:endParaRPr lang="en-US" dirty="0"/>
          </a:p>
          <a:p>
            <a:r>
              <a:rPr lang="en-US" dirty="0"/>
              <a:t>Offered certifications: Microsoft Office Specialist, Adobe Suite, Apple </a:t>
            </a:r>
            <a:r>
              <a:rPr lang="en-US" dirty="0" err="1"/>
              <a:t>FinalCut</a:t>
            </a:r>
            <a:r>
              <a:rPr lang="en-US" dirty="0"/>
              <a:t> Pro, Biotechnology, &amp; </a:t>
            </a:r>
            <a:r>
              <a:rPr lang="en-US" dirty="0" err="1"/>
              <a:t>CompTIA</a:t>
            </a:r>
            <a:r>
              <a:rPr lang="en-US" dirty="0"/>
              <a:t> Network+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228600"/>
            <a:ext cx="4876800" cy="255454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rgbClr val="0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Institute for Science, Technology, Engineering, &amp; Mathematics (ISTEM)</a:t>
            </a:r>
          </a:p>
        </p:txBody>
      </p:sp>
      <p:sp>
        <p:nvSpPr>
          <p:cNvPr id="20" name="Oval 19"/>
          <p:cNvSpPr/>
          <p:nvPr/>
        </p:nvSpPr>
        <p:spPr>
          <a:xfrm>
            <a:off x="29718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48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8006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ISTEM">
            <a:hlinkClick r:id="rId2" tooltip="IST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235729" cy="2235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2743203" y="6019800"/>
            <a:ext cx="6248397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43203" y="6248400"/>
            <a:ext cx="6248397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4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28600" y="3013770"/>
            <a:ext cx="2438397" cy="35394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+mj-lt"/>
                <a:cs typeface="Arial Rounded MT Bold"/>
              </a:rPr>
              <a:t>Points of Interest:</a:t>
            </a:r>
          </a:p>
          <a:p>
            <a:endParaRPr lang="en-US" sz="1400" b="1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Local, state, regional, &amp; international science fairs participation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Hands-on curriculum</a:t>
            </a:r>
          </a:p>
          <a:p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Focus on research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State-of-the-art equipment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Real world experience</a:t>
            </a:r>
          </a:p>
        </p:txBody>
      </p:sp>
    </p:spTree>
    <p:extLst>
      <p:ext uri="{BB962C8B-B14F-4D97-AF65-F5344CB8AC3E}">
        <p14:creationId xmlns:p14="http://schemas.microsoft.com/office/powerpoint/2010/main" val="25842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6800" y="228600"/>
            <a:ext cx="75057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Fundamental Programs</a:t>
            </a:r>
          </a:p>
        </p:txBody>
      </p:sp>
      <p:sp>
        <p:nvSpPr>
          <p:cNvPr id="21" name="Oval 20"/>
          <p:cNvSpPr/>
          <p:nvPr/>
        </p:nvSpPr>
        <p:spPr>
          <a:xfrm>
            <a:off x="12192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2296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lded Corner 23">
            <a:extLst>
              <a:ext uri="{FF2B5EF4-FFF2-40B4-BE49-F238E27FC236}">
                <a16:creationId xmlns:a16="http://schemas.microsoft.com/office/drawing/2014/main" id="{E408D7C6-AC38-4FD9-B1D0-E69461701560}"/>
              </a:ext>
            </a:extLst>
          </p:cNvPr>
          <p:cNvSpPr/>
          <p:nvPr/>
        </p:nvSpPr>
        <p:spPr>
          <a:xfrm>
            <a:off x="4419600" y="1295400"/>
            <a:ext cx="4419600" cy="3581400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2000" b="1" u="sng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000" b="1" u="sng" dirty="0">
                <a:solidFill>
                  <a:srgbClr val="000000"/>
                </a:solidFill>
                <a:latin typeface="Arial Hebrew"/>
                <a:cs typeface="Arial Rounded MT Bold"/>
              </a:rPr>
              <a:t>Where</a:t>
            </a:r>
            <a:r>
              <a:rPr lang="en-US" sz="2000" b="1" dirty="0">
                <a:solidFill>
                  <a:srgbClr val="000000"/>
                </a:solidFill>
                <a:latin typeface="Arial Hebrew"/>
                <a:cs typeface="Arial Rounded MT Bold"/>
              </a:rPr>
              <a:t>: Osceola, Boca </a:t>
            </a:r>
            <a:r>
              <a:rPr lang="en-US" sz="2000" b="1" dirty="0" err="1">
                <a:solidFill>
                  <a:srgbClr val="000000"/>
                </a:solidFill>
                <a:latin typeface="Arial Hebrew"/>
                <a:cs typeface="Arial Rounded MT Bold"/>
              </a:rPr>
              <a:t>Ciega</a:t>
            </a:r>
            <a:r>
              <a:rPr lang="en-US" sz="2000" b="1" dirty="0">
                <a:solidFill>
                  <a:srgbClr val="000000"/>
                </a:solidFill>
                <a:latin typeface="Arial Hebrew"/>
                <a:cs typeface="Arial Rounded MT Bold"/>
              </a:rPr>
              <a:t>, Dunedin</a:t>
            </a:r>
          </a:p>
          <a:p>
            <a:r>
              <a:rPr lang="en-US" b="1" dirty="0">
                <a:solidFill>
                  <a:srgbClr val="000000"/>
                </a:solidFill>
                <a:latin typeface="Arial Hebrew"/>
                <a:cs typeface="Arial Rounded MT Bold"/>
              </a:rPr>
              <a:t> </a:t>
            </a:r>
            <a:r>
              <a:rPr lang="en-US" b="1" u="sng" dirty="0">
                <a:solidFill>
                  <a:srgbClr val="000000"/>
                </a:solidFill>
                <a:latin typeface="Arial Hebrew"/>
                <a:cs typeface="Arial Rounded MT Bold"/>
              </a:rPr>
              <a:t>What</a:t>
            </a:r>
            <a:r>
              <a:rPr lang="en-US" b="1" dirty="0">
                <a:solidFill>
                  <a:srgbClr val="000000"/>
                </a:solidFill>
                <a:latin typeface="Arial Hebrew"/>
                <a:cs typeface="Arial Rounded MT Bold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Mandatory monthly parent meetings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Regular communication with teachers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Homework heavy curriculum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Demerit system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Stricter dress code enforced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Higher expectations for student behavior and cooperation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EF24DA-DF97-4B63-AF24-6E50004D55FC}"/>
              </a:ext>
            </a:extLst>
          </p:cNvPr>
          <p:cNvSpPr/>
          <p:nvPr/>
        </p:nvSpPr>
        <p:spPr>
          <a:xfrm>
            <a:off x="504722" y="1371600"/>
            <a:ext cx="1447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Osceola Fundamental High School">
            <a:extLst>
              <a:ext uri="{FF2B5EF4-FFF2-40B4-BE49-F238E27FC236}">
                <a16:creationId xmlns:a16="http://schemas.microsoft.com/office/drawing/2014/main" id="{85082AF3-CEC7-45BA-B53B-DA4AB1E2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461386" cy="1693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t2.gstatic.com/images?q=tbn:ANd9GcSAgIReIrYkdo44Yy6dFec8AcjlnEZvTqKRkhseRz6t4qvo9Ylf:www.bogieclassof67.com/clients/71235/1972013_org.jpg">
            <a:extLst>
              <a:ext uri="{FF2B5EF4-FFF2-40B4-BE49-F238E27FC236}">
                <a16:creationId xmlns:a16="http://schemas.microsoft.com/office/drawing/2014/main" id="{206D11F6-8742-4729-9461-CD9F08EB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48" y="3366615"/>
            <a:ext cx="181254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00DunedinFalcons1.png">
            <a:extLst>
              <a:ext uri="{FF2B5EF4-FFF2-40B4-BE49-F238E27FC236}">
                <a16:creationId xmlns:a16="http://schemas.microsoft.com/office/drawing/2014/main" id="{6E447BD9-1CDF-4677-AD58-FF09795A0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295400"/>
            <a:ext cx="2638322" cy="1739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042E9D5-B97A-4B50-B689-A8E8C50EAB55}"/>
              </a:ext>
            </a:extLst>
          </p:cNvPr>
          <p:cNvSpPr/>
          <p:nvPr/>
        </p:nvSpPr>
        <p:spPr>
          <a:xfrm>
            <a:off x="415801" y="5486400"/>
            <a:ext cx="75781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You know fundamental</a:t>
            </a:r>
          </a:p>
        </p:txBody>
      </p: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id="{E9CD1F43-0070-4B70-B6FE-684CA89F0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1000" y="5486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3581400"/>
            <a:ext cx="6096000" cy="3200400"/>
            <a:chOff x="2061949" y="3455173"/>
            <a:chExt cx="4872251" cy="2514600"/>
          </a:xfrm>
        </p:grpSpPr>
        <p:sp>
          <p:nvSpPr>
            <p:cNvPr id="25" name="Rectangle 2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Gibbs High School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Fulfill your academic requirements while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   concentrating a specific art field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Designed as a college prep program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Prepares students for a career in their selected art field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Auditions are necessary before accepted into the program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Provides students with scholarship opportunities for post-secondary education </a:t>
              </a:r>
            </a:p>
            <a:p>
              <a:pPr marL="285750" indent="-285750" algn="ctr">
                <a:buFont typeface="Arial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marL="285750" indent="-285750" algn="ctr">
                <a:buFont typeface="Arial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marL="285750" indent="-285750" algn="ctr">
                <a:buFont typeface="Arial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   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33600" y="41720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3600" y="4411528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33600" y="45911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133600" y="50292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061949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990600" y="10674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Pinellas County Center for the Arts (PCCA)</a:t>
            </a:r>
          </a:p>
        </p:txBody>
      </p:sp>
      <p:sp>
        <p:nvSpPr>
          <p:cNvPr id="34" name="Oval 33"/>
          <p:cNvSpPr/>
          <p:nvPr/>
        </p:nvSpPr>
        <p:spPr>
          <a:xfrm>
            <a:off x="1066800" y="228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28600" y="37338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153400" y="228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lded Corner 32"/>
          <p:cNvSpPr/>
          <p:nvPr/>
        </p:nvSpPr>
        <p:spPr>
          <a:xfrm>
            <a:off x="5659349" y="1827667"/>
            <a:ext cx="3179851" cy="3049133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000" b="1" u="sng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Program Tracks: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Dance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Design Technology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Visual Arts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Music 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    (Instrumental &amp; Vocal)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Theatre Arts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    (Performance &amp; Musical)</a:t>
            </a:r>
          </a:p>
          <a:p>
            <a:endParaRPr lang="en-US" sz="800" b="1" dirty="0">
              <a:solidFill>
                <a:schemeClr val="tx1"/>
              </a:solidFill>
              <a:latin typeface="+mj-lt"/>
            </a:endParaRPr>
          </a:p>
          <a:p>
            <a:endParaRPr lang="en-US" sz="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tap-clipart-yiop5Lpi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529">
            <a:off x="6619491" y="4763066"/>
            <a:ext cx="2266537" cy="2209800"/>
          </a:xfrm>
          <a:prstGeom prst="rect">
            <a:avLst/>
          </a:prstGeom>
        </p:spPr>
      </p:pic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416"/>
            <a:ext cx="2438400" cy="1624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428107" y="6234903"/>
            <a:ext cx="166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Gibbs HS Video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19400" y="3201194"/>
            <a:ext cx="6096000" cy="3200400"/>
            <a:chOff x="2061949" y="3455173"/>
            <a:chExt cx="4872251" cy="2514600"/>
          </a:xfrm>
        </p:grpSpPr>
        <p:sp>
          <p:nvSpPr>
            <p:cNvPr id="4" name="Rectangle 3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50292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61949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953869" y="3962400"/>
            <a:ext cx="5916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Baskerville Old Face" pitchFamily="18" charset="0"/>
              </a:rPr>
              <a:t>Students at Tech High participate in hands-on activities and collaborate on meaningful projects that train them to be critical thinkers and problem solvers. Students have the opportunity to take advanced-level classes, earn industry certifications, participate in internships and take advantage of college dual enrolment.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7623" y="3291662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skerville Old Face" pitchFamily="18" charset="0"/>
              </a:rPr>
              <a:t>About Tech High</a:t>
            </a:r>
          </a:p>
        </p:txBody>
      </p:sp>
      <p:sp>
        <p:nvSpPr>
          <p:cNvPr id="17" name="Folded Corner 16"/>
          <p:cNvSpPr/>
          <p:nvPr/>
        </p:nvSpPr>
        <p:spPr>
          <a:xfrm rot="20861296">
            <a:off x="388597" y="299005"/>
            <a:ext cx="3262375" cy="3288189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861493">
            <a:off x="355407" y="471087"/>
            <a:ext cx="3117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mic Sans MS" pitchFamily="66" charset="0"/>
              </a:rPr>
              <a:t>Career Programs</a:t>
            </a:r>
            <a:r>
              <a:rPr lang="en-US" b="1" u="sng" dirty="0">
                <a:latin typeface="Comic Sans MS" pitchFamily="66" charset="0"/>
              </a:rPr>
              <a:t>:</a:t>
            </a:r>
          </a:p>
          <a:p>
            <a:pPr algn="ctr"/>
            <a:endParaRPr lang="en-US" b="1" u="sng" dirty="0">
              <a:latin typeface="Comic Sans MS" pitchFamily="66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Building Construction Technology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Commercial &amp; Digital Arts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Electricity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Game and Simulation Programming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Marine Mechanics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Nursing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Veterinary Assistant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85001" y="282476"/>
            <a:ext cx="4940751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Richard O. Jacobson Technical High School of Seminole</a:t>
            </a:r>
          </a:p>
        </p:txBody>
      </p:sp>
      <p:sp>
        <p:nvSpPr>
          <p:cNvPr id="23" name="Oval 22"/>
          <p:cNvSpPr/>
          <p:nvPr/>
        </p:nvSpPr>
        <p:spPr>
          <a:xfrm>
            <a:off x="3898734" y="334595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471730" y="375314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Data 8"/>
          <p:cNvSpPr/>
          <p:nvPr/>
        </p:nvSpPr>
        <p:spPr>
          <a:xfrm rot="4099213" flipH="1">
            <a:off x="3053769" y="2731730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Data 8"/>
          <p:cNvSpPr/>
          <p:nvPr/>
        </p:nvSpPr>
        <p:spPr>
          <a:xfrm rot="7184524" flipH="1">
            <a:off x="8221379" y="2659096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V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270033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88012" y="2362200"/>
            <a:ext cx="461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*Formerly the Career Academies of Seminole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046" y="6216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Video of CAS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0E67D-F952-84F6-AB03-2C7D4C7F55AF}"/>
              </a:ext>
            </a:extLst>
          </p:cNvPr>
          <p:cNvSpPr txBox="1"/>
          <p:nvPr/>
        </p:nvSpPr>
        <p:spPr>
          <a:xfrm>
            <a:off x="4236931" y="5923274"/>
            <a:ext cx="4633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https://www.pcsb.org/techhigh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5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F10F0-B2DA-41E3-8FFE-23281A76947B}"/>
              </a:ext>
            </a:extLst>
          </p:cNvPr>
          <p:cNvSpPr/>
          <p:nvPr/>
        </p:nvSpPr>
        <p:spPr>
          <a:xfrm>
            <a:off x="990600" y="106740"/>
            <a:ext cx="7505700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Culinary Arts</a:t>
            </a:r>
          </a:p>
        </p:txBody>
      </p:sp>
      <p:sp>
        <p:nvSpPr>
          <p:cNvPr id="3" name="Folded Corner 16">
            <a:extLst>
              <a:ext uri="{FF2B5EF4-FFF2-40B4-BE49-F238E27FC236}">
                <a16:creationId xmlns:a16="http://schemas.microsoft.com/office/drawing/2014/main" id="{B5D98230-4232-4660-8461-B3CD3FAA0BBB}"/>
              </a:ext>
            </a:extLst>
          </p:cNvPr>
          <p:cNvSpPr/>
          <p:nvPr/>
        </p:nvSpPr>
        <p:spPr>
          <a:xfrm>
            <a:off x="533400" y="1295400"/>
            <a:ext cx="3733800" cy="4191000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u="sng" dirty="0">
              <a:solidFill>
                <a:srgbClr val="000000"/>
              </a:solidFill>
            </a:endParaRPr>
          </a:p>
          <a:p>
            <a:endParaRPr lang="en-US" sz="2000" b="1" u="sng" dirty="0">
              <a:solidFill>
                <a:srgbClr val="000000"/>
              </a:solidFill>
            </a:endParaRPr>
          </a:p>
          <a:p>
            <a:r>
              <a:rPr lang="en-US" sz="2000" b="1" u="sng" dirty="0">
                <a:solidFill>
                  <a:srgbClr val="000000"/>
                </a:solidFill>
              </a:rPr>
              <a:t>Where</a:t>
            </a:r>
            <a:r>
              <a:rPr lang="en-US" sz="2000" b="1" dirty="0">
                <a:solidFill>
                  <a:srgbClr val="000000"/>
                </a:solidFill>
              </a:rPr>
              <a:t>: Hollins HS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u="sng" dirty="0">
                <a:solidFill>
                  <a:srgbClr val="000000"/>
                </a:solidFill>
              </a:rPr>
              <a:t>What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4 years of training in the fields of culinary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Hands-on experience learning how to prepare dishes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Students will be prepared for career in food service and hospitality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May earn up to three industry certifications </a:t>
            </a: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students">
            <a:extLst>
              <a:ext uri="{FF2B5EF4-FFF2-40B4-BE49-F238E27FC236}">
                <a16:creationId xmlns:a16="http://schemas.microsoft.com/office/drawing/2014/main" id="{FDD15980-A38E-4E08-BA94-B576D495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641600" cy="1981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csb.org/cms/lib/FL01903687/Centricity/ModuleInstance/16520/large/Photo%20Sep%2025%209%2044%2037%20AM.jpg?rnd=0.70657770415143">
            <a:extLst>
              <a:ext uri="{FF2B5EF4-FFF2-40B4-BE49-F238E27FC236}">
                <a16:creationId xmlns:a16="http://schemas.microsoft.com/office/drawing/2014/main" id="{08E0CC1B-6A16-49BA-8F32-D185FD4E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1784445" cy="2362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csb.org/cms/lib/FL01903687/Centricity/ModuleInstance/16520/large/IMG953293_resized.jpg?rnd=0.980048698363848">
            <a:extLst>
              <a:ext uri="{FF2B5EF4-FFF2-40B4-BE49-F238E27FC236}">
                <a16:creationId xmlns:a16="http://schemas.microsoft.com/office/drawing/2014/main" id="{7E2CA8A1-B4B4-415E-AEFC-1D656873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35" y="4491037"/>
            <a:ext cx="2857500" cy="21431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70F12-3718-4C7C-8E4E-C7DD1CE2BAAC}"/>
              </a:ext>
            </a:extLst>
          </p:cNvPr>
          <p:cNvSpPr txBox="1"/>
          <p:nvPr/>
        </p:nvSpPr>
        <p:spPr>
          <a:xfrm>
            <a:off x="609600" y="601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https://www.pcsb.org/domain/2479</a:t>
            </a:r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F76031-8733-EE2E-BB83-2031928632AF}"/>
              </a:ext>
            </a:extLst>
          </p:cNvPr>
          <p:cNvSpPr/>
          <p:nvPr/>
        </p:nvSpPr>
        <p:spPr>
          <a:xfrm>
            <a:off x="1051389" y="206021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BBEA8-1BE3-F93C-1238-DC1145D18792}"/>
              </a:ext>
            </a:extLst>
          </p:cNvPr>
          <p:cNvSpPr/>
          <p:nvPr/>
        </p:nvSpPr>
        <p:spPr>
          <a:xfrm>
            <a:off x="8143126" y="192882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F5ECF2-5440-964F-BCB9-F2AB86DF5B16}"/>
              </a:ext>
            </a:extLst>
          </p:cNvPr>
          <p:cNvSpPr/>
          <p:nvPr/>
        </p:nvSpPr>
        <p:spPr>
          <a:xfrm>
            <a:off x="457200" y="287995"/>
            <a:ext cx="8229600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Academy of Entertainment Arts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8E5F67-F55B-A7AC-7DBA-A8DC7BC7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422536"/>
            <a:ext cx="5638800" cy="563562"/>
          </a:xfrm>
        </p:spPr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https://www.pcsb.org/domain/2480</a:t>
            </a:r>
            <a:r>
              <a:rPr lang="en-US" sz="1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F1DC1-42FB-2F85-A8C9-BCD4F39931FF}"/>
              </a:ext>
            </a:extLst>
          </p:cNvPr>
          <p:cNvSpPr txBox="1"/>
          <p:nvPr/>
        </p:nvSpPr>
        <p:spPr>
          <a:xfrm>
            <a:off x="5181600" y="3048000"/>
            <a:ext cx="3810000" cy="34163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Programs: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Film</a:t>
            </a:r>
            <a:endParaRPr lang="en-US" sz="2400" dirty="0">
              <a:solidFill>
                <a:srgbClr val="808080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Game Design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Animation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Music Production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Photography &amp; Image Design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Branding &amp; Entrepreneurship</a:t>
            </a:r>
            <a:endParaRPr lang="en-US" dirty="0"/>
          </a:p>
        </p:txBody>
      </p:sp>
      <p:pic>
        <p:nvPicPr>
          <p:cNvPr id="1026" name="Picture 2" descr="AEA logo--click to view Academy website ">
            <a:extLst>
              <a:ext uri="{FF2B5EF4-FFF2-40B4-BE49-F238E27FC236}">
                <a16:creationId xmlns:a16="http://schemas.microsoft.com/office/drawing/2014/main" id="{2F001A87-4876-403D-9DF3-366AC662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11" y="4435278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lins HighSchool">
            <a:extLst>
              <a:ext uri="{FF2B5EF4-FFF2-40B4-BE49-F238E27FC236}">
                <a16:creationId xmlns:a16="http://schemas.microsoft.com/office/drawing/2014/main" id="{E426F865-090D-F5B0-6C24-6C2FC73D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646063" cy="23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lded Corner 21">
            <a:extLst>
              <a:ext uri="{FF2B5EF4-FFF2-40B4-BE49-F238E27FC236}">
                <a16:creationId xmlns:a16="http://schemas.microsoft.com/office/drawing/2014/main" id="{73B79878-8063-319B-5D1E-EDD1BF302E8A}"/>
              </a:ext>
            </a:extLst>
          </p:cNvPr>
          <p:cNvSpPr/>
          <p:nvPr/>
        </p:nvSpPr>
        <p:spPr>
          <a:xfrm rot="21003428">
            <a:off x="451078" y="2449374"/>
            <a:ext cx="2575389" cy="2162514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AEA is the fusion of an arts and technology program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048436-3CAD-959B-30F6-91F1FEB58287}"/>
              </a:ext>
            </a:extLst>
          </p:cNvPr>
          <p:cNvSpPr/>
          <p:nvPr/>
        </p:nvSpPr>
        <p:spPr>
          <a:xfrm>
            <a:off x="3163098" y="2546800"/>
            <a:ext cx="1603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Hollins 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High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School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89F59-459B-BFFD-0A36-1AA10247B68C}"/>
              </a:ext>
            </a:extLst>
          </p:cNvPr>
          <p:cNvSpPr/>
          <p:nvPr/>
        </p:nvSpPr>
        <p:spPr>
          <a:xfrm>
            <a:off x="5313534" y="3216415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C2194E-1AD8-E059-DC2D-7E91A2358F46}"/>
              </a:ext>
            </a:extLst>
          </p:cNvPr>
          <p:cNvSpPr/>
          <p:nvPr/>
        </p:nvSpPr>
        <p:spPr>
          <a:xfrm>
            <a:off x="8631678" y="3195363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0893F911-49D3-76E4-E5FA-E48F1F4FCB76}"/>
              </a:ext>
            </a:extLst>
          </p:cNvPr>
          <p:cNvSpPr/>
          <p:nvPr/>
        </p:nvSpPr>
        <p:spPr>
          <a:xfrm rot="19080241" flipH="1">
            <a:off x="8204466" y="-15814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726B1429-3558-DD78-1CED-E2B38E6FC126}"/>
              </a:ext>
            </a:extLst>
          </p:cNvPr>
          <p:cNvSpPr/>
          <p:nvPr/>
        </p:nvSpPr>
        <p:spPr>
          <a:xfrm rot="3257963" flipH="1">
            <a:off x="504952" y="-113933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1.gstatic.com/images?q=tbn:ANd9GcQV5kDsl6Hingh2SgcE7DmEuHVTfn1nvZ_FCg7qSpB_MoxWwRvE:design.lsu.edu/art/files/2011/11/Sr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406554" cy="2266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 rot="20685357">
            <a:off x="111683" y="390572"/>
            <a:ext cx="38100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Career Academies</a:t>
            </a:r>
          </a:p>
        </p:txBody>
      </p:sp>
      <p:sp>
        <p:nvSpPr>
          <p:cNvPr id="3" name="Oval 2"/>
          <p:cNvSpPr/>
          <p:nvPr/>
        </p:nvSpPr>
        <p:spPr>
          <a:xfrm>
            <a:off x="1600200" y="5334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 rot="162397">
            <a:off x="3949462" y="119151"/>
            <a:ext cx="5203739" cy="6657997"/>
            <a:chOff x="4038600" y="359997"/>
            <a:chExt cx="4953000" cy="6422940"/>
          </a:xfrm>
        </p:grpSpPr>
        <p:sp>
          <p:nvSpPr>
            <p:cNvPr id="6" name="Wave 5"/>
            <p:cNvSpPr/>
            <p:nvPr/>
          </p:nvSpPr>
          <p:spPr>
            <a:xfrm rot="16014878">
              <a:off x="3330022" y="1084042"/>
              <a:ext cx="6370157" cy="4922068"/>
            </a:xfrm>
            <a:prstGeom prst="wave">
              <a:avLst>
                <a:gd name="adj1" fmla="val 1306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038600" y="1219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96755" y="144505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107538" y="167314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114800" y="1905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14800" y="2133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14800" y="2362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116608" y="2629056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20219" y="2934026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120230" y="316288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20243" y="3391735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112965" y="369497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114800" y="3962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12989" y="415268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114800" y="4419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14800" y="4648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14800" y="4876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114800" y="5105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120351" y="5451428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20364" y="5680283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191000" y="6019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267200" y="6248400"/>
              <a:ext cx="4724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4885899" y="450376"/>
              <a:ext cx="395785" cy="6332561"/>
            </a:xfrm>
            <a:custGeom>
              <a:avLst/>
              <a:gdLst>
                <a:gd name="connsiteX0" fmla="*/ 0 w 395785"/>
                <a:gd name="connsiteY0" fmla="*/ 0 h 6332561"/>
                <a:gd name="connsiteX1" fmla="*/ 122829 w 395785"/>
                <a:gd name="connsiteY1" fmla="*/ 2088108 h 6332561"/>
                <a:gd name="connsiteX2" fmla="*/ 163773 w 395785"/>
                <a:gd name="connsiteY2" fmla="*/ 4476466 h 6332561"/>
                <a:gd name="connsiteX3" fmla="*/ 395785 w 395785"/>
                <a:gd name="connsiteY3" fmla="*/ 6332561 h 63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785" h="6332561">
                  <a:moveTo>
                    <a:pt x="0" y="0"/>
                  </a:moveTo>
                  <a:cubicBezTo>
                    <a:pt x="47766" y="671015"/>
                    <a:pt x="95533" y="1342030"/>
                    <a:pt x="122829" y="2088108"/>
                  </a:cubicBezTo>
                  <a:cubicBezTo>
                    <a:pt x="150125" y="2834186"/>
                    <a:pt x="118280" y="3769057"/>
                    <a:pt x="163773" y="4476466"/>
                  </a:cubicBezTo>
                  <a:cubicBezTo>
                    <a:pt x="209266" y="5183875"/>
                    <a:pt x="302525" y="5758218"/>
                    <a:pt x="395785" y="6332561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rot="21409883">
              <a:off x="5040427" y="2760747"/>
              <a:ext cx="3581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000" b="1" dirty="0">
                <a:latin typeface="Bradley Hand ITC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533400" y="32766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581400" y="32766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3568674" flipH="1">
            <a:off x="4261618" y="-146231"/>
            <a:ext cx="501841" cy="144347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Data 9"/>
          <p:cNvSpPr/>
          <p:nvPr/>
        </p:nvSpPr>
        <p:spPr>
          <a:xfrm rot="13447370">
            <a:off x="8426348" y="5751829"/>
            <a:ext cx="457200" cy="1407206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6293" y="0"/>
            <a:ext cx="4381307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Clearwater High</a:t>
            </a:r>
          </a:p>
          <a:p>
            <a:r>
              <a:rPr lang="en-US" dirty="0"/>
              <a:t>Career Academy for International Culture and Commerce</a:t>
            </a:r>
          </a:p>
          <a:p>
            <a:endParaRPr lang="en-US" sz="1200" dirty="0"/>
          </a:p>
          <a:p>
            <a:r>
              <a:rPr lang="en-US" b="1" dirty="0"/>
              <a:t>Countryside</a:t>
            </a:r>
          </a:p>
          <a:p>
            <a:r>
              <a:rPr lang="en-US" dirty="0"/>
              <a:t>Center for Computer Technologies</a:t>
            </a:r>
          </a:p>
          <a:p>
            <a:endParaRPr lang="en-US" sz="1200" dirty="0"/>
          </a:p>
          <a:p>
            <a:r>
              <a:rPr lang="en-US" b="1"/>
              <a:t>Hollins</a:t>
            </a:r>
            <a:endParaRPr lang="en-US" b="1" dirty="0"/>
          </a:p>
          <a:p>
            <a:r>
              <a:rPr lang="en-US" dirty="0"/>
              <a:t>Academy of Entertainment Arts</a:t>
            </a:r>
          </a:p>
          <a:p>
            <a:endParaRPr lang="en-US" sz="1200" b="1" dirty="0"/>
          </a:p>
          <a:p>
            <a:r>
              <a:rPr lang="en-US" b="1" dirty="0"/>
              <a:t>Dunedin</a:t>
            </a:r>
          </a:p>
          <a:p>
            <a:r>
              <a:rPr lang="en-US" dirty="0"/>
              <a:t>Academy of Architectural Design and Building Technologies </a:t>
            </a:r>
          </a:p>
          <a:p>
            <a:endParaRPr lang="en-US" sz="1200" dirty="0"/>
          </a:p>
          <a:p>
            <a:r>
              <a:rPr lang="en-US" b="1" dirty="0"/>
              <a:t>East Lake</a:t>
            </a:r>
          </a:p>
          <a:p>
            <a:r>
              <a:rPr lang="en-US" dirty="0"/>
              <a:t>Academy of Engineering</a:t>
            </a:r>
          </a:p>
          <a:p>
            <a:endParaRPr lang="en-US" dirty="0"/>
          </a:p>
          <a:p>
            <a:r>
              <a:rPr lang="en-US" b="1" dirty="0"/>
              <a:t>Gibbs</a:t>
            </a:r>
          </a:p>
          <a:p>
            <a:r>
              <a:rPr lang="en-US" dirty="0"/>
              <a:t>Automation Production</a:t>
            </a:r>
          </a:p>
          <a:p>
            <a:endParaRPr lang="en-US" sz="1200" dirty="0"/>
          </a:p>
          <a:p>
            <a:r>
              <a:rPr lang="en-US" b="1" dirty="0"/>
              <a:t>Lakewood</a:t>
            </a:r>
          </a:p>
          <a:p>
            <a:r>
              <a:rPr lang="en-US" dirty="0"/>
              <a:t>Academy for Aquatic Management Systems &amp; Environmental Technology</a:t>
            </a:r>
          </a:p>
          <a:p>
            <a:r>
              <a:rPr lang="en-US" dirty="0"/>
              <a:t>Journalism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9C74C-0773-520E-4DEF-A77C4CBDBAF1}"/>
              </a:ext>
            </a:extLst>
          </p:cNvPr>
          <p:cNvSpPr txBox="1"/>
          <p:nvPr/>
        </p:nvSpPr>
        <p:spPr>
          <a:xfrm>
            <a:off x="124737" y="6003601"/>
            <a:ext cx="470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 action="ppaction://hlinkfile"/>
              </a:rPr>
              <a:t>List of Career Academies with Websites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18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2095500" cy="3171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038600" y="381000"/>
            <a:ext cx="4953000" cy="6422940"/>
            <a:chOff x="4038600" y="359997"/>
            <a:chExt cx="4953000" cy="6422940"/>
          </a:xfrm>
        </p:grpSpPr>
        <p:sp>
          <p:nvSpPr>
            <p:cNvPr id="6" name="Wave 5"/>
            <p:cNvSpPr/>
            <p:nvPr/>
          </p:nvSpPr>
          <p:spPr>
            <a:xfrm rot="16014878">
              <a:off x="3330022" y="1084042"/>
              <a:ext cx="6370157" cy="4922068"/>
            </a:xfrm>
            <a:prstGeom prst="wave">
              <a:avLst>
                <a:gd name="adj1" fmla="val 1306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038600" y="1219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38600" y="1447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038600" y="1676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114800" y="1905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14800" y="2133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14800" y="2362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114800" y="2590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14800" y="2819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114800" y="3276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114800" y="3581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114800" y="3941397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14800" y="4191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114800" y="4419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14800" y="4648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14800" y="4876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114800" y="5105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114800" y="5334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14800" y="5562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191000" y="5791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191000" y="6019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267200" y="6248400"/>
              <a:ext cx="4724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4885899" y="450376"/>
              <a:ext cx="395785" cy="6332561"/>
            </a:xfrm>
            <a:custGeom>
              <a:avLst/>
              <a:gdLst>
                <a:gd name="connsiteX0" fmla="*/ 0 w 395785"/>
                <a:gd name="connsiteY0" fmla="*/ 0 h 6332561"/>
                <a:gd name="connsiteX1" fmla="*/ 122829 w 395785"/>
                <a:gd name="connsiteY1" fmla="*/ 2088108 h 6332561"/>
                <a:gd name="connsiteX2" fmla="*/ 163773 w 395785"/>
                <a:gd name="connsiteY2" fmla="*/ 4476466 h 6332561"/>
                <a:gd name="connsiteX3" fmla="*/ 395785 w 395785"/>
                <a:gd name="connsiteY3" fmla="*/ 6332561 h 63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785" h="6332561">
                  <a:moveTo>
                    <a:pt x="0" y="0"/>
                  </a:moveTo>
                  <a:cubicBezTo>
                    <a:pt x="47766" y="671015"/>
                    <a:pt x="95533" y="1342030"/>
                    <a:pt x="122829" y="2088108"/>
                  </a:cubicBezTo>
                  <a:cubicBezTo>
                    <a:pt x="150125" y="2834186"/>
                    <a:pt x="118280" y="3769057"/>
                    <a:pt x="163773" y="4476466"/>
                  </a:cubicBezTo>
                  <a:cubicBezTo>
                    <a:pt x="209266" y="5183875"/>
                    <a:pt x="302525" y="5758218"/>
                    <a:pt x="395785" y="6332561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rot="21409883">
              <a:off x="5040427" y="2760747"/>
              <a:ext cx="3581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000" b="1" dirty="0">
                <a:latin typeface="Bradley Hand ITC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990600" y="29718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447800" y="3352800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9080241" flipH="1">
            <a:off x="8286293" y="-101044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Data 7"/>
          <p:cNvSpPr/>
          <p:nvPr/>
        </p:nvSpPr>
        <p:spPr>
          <a:xfrm rot="7511143">
            <a:off x="4362957" y="5792694"/>
            <a:ext cx="457200" cy="1308025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424459">
            <a:off x="5136687" y="403530"/>
            <a:ext cx="3507649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Northeast</a:t>
            </a:r>
          </a:p>
          <a:p>
            <a:r>
              <a:rPr lang="en-US" sz="1600" dirty="0"/>
              <a:t>Center for Culinary Arts</a:t>
            </a:r>
          </a:p>
          <a:p>
            <a:r>
              <a:rPr lang="en-US" sz="1600" dirty="0"/>
              <a:t>Academy of Finance</a:t>
            </a:r>
          </a:p>
          <a:p>
            <a:r>
              <a:rPr lang="en-US" sz="1600" dirty="0"/>
              <a:t>Academy of Information Technology</a:t>
            </a:r>
          </a:p>
          <a:p>
            <a:r>
              <a:rPr lang="en-US" sz="1600" dirty="0"/>
              <a:t>Automotive Academy</a:t>
            </a:r>
          </a:p>
          <a:p>
            <a:endParaRPr lang="en-US" sz="1200" dirty="0"/>
          </a:p>
          <a:p>
            <a:r>
              <a:rPr lang="en-US" sz="1600" b="1" dirty="0"/>
              <a:t>Seminole</a:t>
            </a:r>
          </a:p>
          <a:p>
            <a:r>
              <a:rPr lang="en-US" sz="1600" dirty="0"/>
              <a:t>Center for Education and Leadership</a:t>
            </a:r>
          </a:p>
          <a:p>
            <a:endParaRPr lang="en-US" sz="1200" dirty="0"/>
          </a:p>
          <a:p>
            <a:r>
              <a:rPr lang="en-US" sz="1600" b="1" dirty="0"/>
              <a:t>St Petersburg </a:t>
            </a:r>
          </a:p>
          <a:p>
            <a:r>
              <a:rPr lang="en-US" sz="1600" dirty="0"/>
              <a:t>Center for Construction Technologies</a:t>
            </a:r>
          </a:p>
          <a:p>
            <a:r>
              <a:rPr lang="en-US" sz="1600" dirty="0"/>
              <a:t>Hospitality &amp; Tourism</a:t>
            </a:r>
          </a:p>
          <a:p>
            <a:r>
              <a:rPr lang="en-US" sz="1600" dirty="0"/>
              <a:t>Junior Achievement 3DE</a:t>
            </a:r>
          </a:p>
          <a:p>
            <a:endParaRPr lang="en-US" sz="1200" dirty="0"/>
          </a:p>
          <a:p>
            <a:r>
              <a:rPr lang="en-US" sz="1600" b="1" dirty="0"/>
              <a:t>Tarpon Springs</a:t>
            </a:r>
          </a:p>
          <a:p>
            <a:r>
              <a:rPr lang="en-US" sz="1600" dirty="0"/>
              <a:t>Jacobson Culinary Arts Academy</a:t>
            </a:r>
          </a:p>
          <a:p>
            <a:r>
              <a:rPr lang="en-US" sz="1600" dirty="0"/>
              <a:t>Veterinary </a:t>
            </a:r>
            <a:r>
              <a:rPr lang="en-US" sz="1600"/>
              <a:t>Science Academy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20682380">
            <a:off x="228600" y="470356"/>
            <a:ext cx="4038600" cy="236988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Career Academies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(cont.)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609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114800" y="3048000"/>
            <a:ext cx="4800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1427014">
            <a:off x="5161610" y="4709286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Harlow Solid Italic" panose="04030604020F02020D02" pitchFamily="82" charset="0"/>
                <a:cs typeface="Chalkduster"/>
              </a:rPr>
              <a:t>You have so many choices and opportunities! Take advantage and explore them!!</a:t>
            </a:r>
          </a:p>
        </p:txBody>
      </p:sp>
    </p:spTree>
    <p:extLst>
      <p:ext uri="{BB962C8B-B14F-4D97-AF65-F5344CB8AC3E}">
        <p14:creationId xmlns:p14="http://schemas.microsoft.com/office/powerpoint/2010/main" val="22166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9463-510D-4B58-BEDE-A31A36C6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Rounded MT Bold"/>
              </a:rPr>
              <a:t>Any</a:t>
            </a:r>
            <a:b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Rounded MT Bold"/>
              </a:rPr>
            </a:b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Rounded MT Bold"/>
              </a:rPr>
              <a:t>Questions?</a:t>
            </a:r>
            <a:b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Arial Rounded MT Bold"/>
              </a:rPr>
            </a:br>
            <a:r>
              <a:rPr lang="en-US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chemeClr val="tx2"/>
                </a:solidFill>
                <a:latin typeface="Arial Rounded MT Bold"/>
              </a:rPr>
              <a:t>Speak with Ms. K in the 8th grade office or your ELA/AVID teacher</a:t>
            </a:r>
          </a:p>
        </p:txBody>
      </p:sp>
      <p:sp>
        <p:nvSpPr>
          <p:cNvPr id="3" name="AutoShape 2" descr="Should we use questions to teach? – Part 1 | ...to the real.">
            <a:extLst>
              <a:ext uri="{FF2B5EF4-FFF2-40B4-BE49-F238E27FC236}">
                <a16:creationId xmlns:a16="http://schemas.microsoft.com/office/drawing/2014/main" id="{584B469C-498E-49A7-9448-C0DDF0623F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ustomer Feedback Question Examples To Use In Your Business -Broadly">
            <a:extLst>
              <a:ext uri="{FF2B5EF4-FFF2-40B4-BE49-F238E27FC236}">
                <a16:creationId xmlns:a16="http://schemas.microsoft.com/office/drawing/2014/main" id="{E251EB76-E4F6-4D30-B146-D189CF4422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he power of the question mark — SWOOP Analytics">
            <a:extLst>
              <a:ext uri="{FF2B5EF4-FFF2-40B4-BE49-F238E27FC236}">
                <a16:creationId xmlns:a16="http://schemas.microsoft.com/office/drawing/2014/main" id="{0538CC9C-FA6E-4E40-93ED-234EBBCC1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The power of the question mark — SWOOP Analytics">
            <a:extLst>
              <a:ext uri="{FF2B5EF4-FFF2-40B4-BE49-F238E27FC236}">
                <a16:creationId xmlns:a16="http://schemas.microsoft.com/office/drawing/2014/main" id="{BD1388FD-7DBB-4948-9EB7-E84432903E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50 Questions That Make You Think - Thought-Provoking Questions">
            <a:extLst>
              <a:ext uri="{FF2B5EF4-FFF2-40B4-BE49-F238E27FC236}">
                <a16:creationId xmlns:a16="http://schemas.microsoft.com/office/drawing/2014/main" id="{8654FAD5-4C93-46DE-B0F3-6C7458928B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50 Questions That Make You Think - Thought-Provoking Questions">
            <a:extLst>
              <a:ext uri="{FF2B5EF4-FFF2-40B4-BE49-F238E27FC236}">
                <a16:creationId xmlns:a16="http://schemas.microsoft.com/office/drawing/2014/main" id="{DE0715EB-7E35-41B1-B48F-727F6DAAE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800" y="20574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s://www.thegeniusworks.com/wp-content/uploads/2020/03/question-mark-2110767_1280-1080x600-1-300x167.jpg">
            <a:extLst>
              <a:ext uri="{FF2B5EF4-FFF2-40B4-BE49-F238E27FC236}">
                <a16:creationId xmlns:a16="http://schemas.microsoft.com/office/drawing/2014/main" id="{6189BC28-1EF3-4D36-8E16-9DCD43B6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14" y="2651213"/>
            <a:ext cx="7354417" cy="40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uble Wave 20">
            <a:extLst>
              <a:ext uri="{FF2B5EF4-FFF2-40B4-BE49-F238E27FC236}">
                <a16:creationId xmlns:a16="http://schemas.microsoft.com/office/drawing/2014/main" id="{A839B9D8-CEE6-4CEC-8AF3-82EAF41870FD}"/>
              </a:ext>
            </a:extLst>
          </p:cNvPr>
          <p:cNvSpPr/>
          <p:nvPr/>
        </p:nvSpPr>
        <p:spPr>
          <a:xfrm>
            <a:off x="190500" y="2777192"/>
            <a:ext cx="3924300" cy="355513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B31FB8-239B-448F-87E3-AA6671FC2C1A}"/>
              </a:ext>
            </a:extLst>
          </p:cNvPr>
          <p:cNvSpPr/>
          <p:nvPr/>
        </p:nvSpPr>
        <p:spPr>
          <a:xfrm>
            <a:off x="422246" y="641528"/>
            <a:ext cx="3528646" cy="1938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13B63F-3747-42D0-A959-AA281ADA5916}"/>
              </a:ext>
            </a:extLst>
          </p:cNvPr>
          <p:cNvSpPr/>
          <p:nvPr/>
        </p:nvSpPr>
        <p:spPr>
          <a:xfrm>
            <a:off x="293292" y="641528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PCS offers nearly </a:t>
            </a:r>
            <a:r>
              <a:rPr lang="en-US" sz="2400" b="1" u="sng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80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 programs focused on students interests, talents and learning styles.</a:t>
            </a:r>
            <a:endParaRPr lang="en-US" sz="2400" b="1" i="0" dirty="0">
              <a:solidFill>
                <a:schemeClr val="bg1">
                  <a:lumMod val="95000"/>
                </a:schemeClr>
              </a:solidFill>
              <a:effectLst/>
              <a:latin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03CC1-2025-47A8-9B6D-86A571787065}"/>
              </a:ext>
            </a:extLst>
          </p:cNvPr>
          <p:cNvSpPr/>
          <p:nvPr/>
        </p:nvSpPr>
        <p:spPr>
          <a:xfrm>
            <a:off x="342900" y="3170537"/>
            <a:ext cx="3771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  <a:latin typeface="Open Sans"/>
              </a:rPr>
              <a:t>The Application Period for the 2022-2023 school year is:  </a:t>
            </a:r>
          </a:p>
          <a:p>
            <a:endParaRPr lang="en-US" sz="2000" b="1" dirty="0">
              <a:solidFill>
                <a:srgbClr val="333333"/>
              </a:solidFill>
              <a:latin typeface="Open Sans"/>
            </a:endParaRPr>
          </a:p>
          <a:p>
            <a:endParaRPr lang="en-US" sz="2000" b="1" i="0" dirty="0">
              <a:solidFill>
                <a:srgbClr val="333333"/>
              </a:solidFill>
              <a:effectLst/>
              <a:latin typeface="Open Sans"/>
            </a:endParaRPr>
          </a:p>
          <a:p>
            <a:r>
              <a:rPr lang="en-US" sz="2000" b="1" dirty="0">
                <a:solidFill>
                  <a:srgbClr val="333333"/>
                </a:solidFill>
                <a:latin typeface="Open Sans"/>
              </a:rPr>
              <a:t>The Acceptance period for the 2021-2022 school year is 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Feb. 8-17, 2023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en-US" sz="2000" b="1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8" name="Graphic 7" descr="Graduation cap">
            <a:extLst>
              <a:ext uri="{FF2B5EF4-FFF2-40B4-BE49-F238E27FC236}">
                <a16:creationId xmlns:a16="http://schemas.microsoft.com/office/drawing/2014/main" id="{00ADFE54-F8B4-406E-9CBD-463DBA51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38615">
            <a:off x="2981549" y="1950324"/>
            <a:ext cx="1244526" cy="1244526"/>
          </a:xfrm>
          <a:prstGeom prst="rect">
            <a:avLst/>
          </a:prstGeom>
        </p:spPr>
      </p:pic>
      <p:pic>
        <p:nvPicPr>
          <p:cNvPr id="10" name="Graphic 9" descr="Diploma roll">
            <a:extLst>
              <a:ext uri="{FF2B5EF4-FFF2-40B4-BE49-F238E27FC236}">
                <a16:creationId xmlns:a16="http://schemas.microsoft.com/office/drawing/2014/main" id="{8871A806-0BF7-453B-B7C2-874518462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43687">
            <a:off x="424094" y="5703176"/>
            <a:ext cx="1214645" cy="1214645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C5B3D1F3-1E90-4B9A-BB62-713D70A55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581" y="4071356"/>
            <a:ext cx="447444" cy="447444"/>
          </a:xfrm>
          <a:prstGeom prst="rect">
            <a:avLst/>
          </a:prstGeom>
        </p:spPr>
      </p:pic>
      <p:pic>
        <p:nvPicPr>
          <p:cNvPr id="14" name="Graphic 13" descr="Right pointing backhand index">
            <a:extLst>
              <a:ext uri="{FF2B5EF4-FFF2-40B4-BE49-F238E27FC236}">
                <a16:creationId xmlns:a16="http://schemas.microsoft.com/office/drawing/2014/main" id="{16DD2194-8454-47DF-8FCF-682ED3974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51969">
            <a:off x="3033199" y="5750536"/>
            <a:ext cx="1138544" cy="1138544"/>
          </a:xfrm>
          <a:prstGeom prst="rect">
            <a:avLst/>
          </a:prstGeom>
        </p:spPr>
      </p:pic>
      <p:pic>
        <p:nvPicPr>
          <p:cNvPr id="16" name="Graphic 15" descr="Heart">
            <a:extLst>
              <a:ext uri="{FF2B5EF4-FFF2-40B4-BE49-F238E27FC236}">
                <a16:creationId xmlns:a16="http://schemas.microsoft.com/office/drawing/2014/main" id="{D0108770-A799-4F7D-A951-6206B77A73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724186">
            <a:off x="-10918" y="94832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F807522-749D-4F77-9F1A-2DA93DF388B7}"/>
              </a:ext>
            </a:extLst>
          </p:cNvPr>
          <p:cNvSpPr/>
          <p:nvPr/>
        </p:nvSpPr>
        <p:spPr>
          <a:xfrm>
            <a:off x="473445" y="3959986"/>
            <a:ext cx="36544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Jan. 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10-20</a:t>
            </a:r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, 2023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3CA18831-5A47-4E37-A861-C47A0163D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1" y="5385902"/>
            <a:ext cx="447444" cy="447444"/>
          </a:xfrm>
          <a:prstGeom prst="rect">
            <a:avLst/>
          </a:prstGeom>
        </p:spPr>
      </p:pic>
      <p:pic>
        <p:nvPicPr>
          <p:cNvPr id="6" name="Graphic 5" descr="Line arrow Rotate right">
            <a:extLst>
              <a:ext uri="{FF2B5EF4-FFF2-40B4-BE49-F238E27FC236}">
                <a16:creationId xmlns:a16="http://schemas.microsoft.com/office/drawing/2014/main" id="{6C8C0E30-71BC-4A47-A846-8C8B3A07B2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528467">
            <a:off x="3539932" y="-170966"/>
            <a:ext cx="1277922" cy="1231643"/>
          </a:xfrm>
          <a:prstGeom prst="rect">
            <a:avLst/>
          </a:prstGeom>
        </p:spPr>
      </p:pic>
      <p:pic>
        <p:nvPicPr>
          <p:cNvPr id="1026" name="Picture 2" descr="front cover of DAP guide-three students">
            <a:extLst>
              <a:ext uri="{FF2B5EF4-FFF2-40B4-BE49-F238E27FC236}">
                <a16:creationId xmlns:a16="http://schemas.microsoft.com/office/drawing/2014/main" id="{A91AFA8F-37A2-45F4-905B-4CAA59EE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91" y="578920"/>
            <a:ext cx="47625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7242" y="1734234"/>
            <a:ext cx="4572000" cy="41242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200" b="1" dirty="0">
              <a:latin typeface="Bradley Hand ITC" panose="03070402050302030203" pitchFamily="66" charset="0"/>
            </a:endParaRPr>
          </a:p>
          <a:p>
            <a:pPr algn="ctr"/>
            <a:r>
              <a:rPr lang="en-US" sz="2400" b="1" u="sng" dirty="0">
                <a:latin typeface="+mj-lt"/>
              </a:rPr>
              <a:t>Where</a:t>
            </a:r>
            <a:r>
              <a:rPr lang="en-US" sz="2400" b="1" dirty="0">
                <a:latin typeface="+mj-lt"/>
              </a:rPr>
              <a:t>: Palm Harbor University HS </a:t>
            </a:r>
          </a:p>
          <a:p>
            <a:pPr algn="ctr"/>
            <a:r>
              <a:rPr lang="en-US" sz="2400" b="1" dirty="0">
                <a:latin typeface="+mj-lt"/>
              </a:rPr>
              <a:t>St. Petersburg HS </a:t>
            </a:r>
          </a:p>
          <a:p>
            <a:pPr algn="ctr"/>
            <a:r>
              <a:rPr lang="en-US" sz="2400" b="1" dirty="0">
                <a:latin typeface="+mj-lt"/>
              </a:rPr>
              <a:t>Largo HS</a:t>
            </a:r>
          </a:p>
          <a:p>
            <a:r>
              <a:rPr lang="en-US" sz="2400" b="1" u="sng" dirty="0">
                <a:latin typeface="+mj-lt"/>
              </a:rPr>
              <a:t>What: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IB Program offers 2-years of rigorous IB Diploma curriculum in 11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and 12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grades.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During 9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and 10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grade, students will be offered a challenging pre-diploma program.</a:t>
            </a:r>
          </a:p>
          <a:p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Recognized by top universities around the world!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021" y="293762"/>
            <a:ext cx="4577064" cy="110799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IB Program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2667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876567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5462701" y="3101340"/>
            <a:ext cx="3385643" cy="3581400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 Hebrew"/>
              <a:cs typeface="Arial Hebrew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 Hebrew"/>
              <a:cs typeface="Arial Hebrew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+mj-lt"/>
                <a:cs typeface="Arial Hebrew"/>
              </a:rPr>
              <a:t>Six Areas of Study: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Language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Second Language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Individuals &amp; Societies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Experimental Sciences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Mathematics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The Arts</a:t>
            </a: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+mj-lt"/>
                <a:cs typeface="Arial Hebrew"/>
              </a:rPr>
              <a:t>Focuses On: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Creativity 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Action 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Service </a:t>
            </a:r>
          </a:p>
        </p:txBody>
      </p:sp>
      <p:pic>
        <p:nvPicPr>
          <p:cNvPr id="3074" name="Picture 2" descr="http://t0.gstatic.com/images?q=tbn:ANd9GcS_0wdjkRQc3SOMp8kha2xJ08svmIk6nny90B6DUYj_lxhpd1yDbQ:www.greatriverschool.org/wp-content/uploads/2010/06/ib-logo-250x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482">
            <a:off x="6505167" y="647700"/>
            <a:ext cx="2612181" cy="2559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8408158" y="3357174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5334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1D5290-0778-4C9B-B117-38D5A253AB4F}"/>
              </a:ext>
            </a:extLst>
          </p:cNvPr>
          <p:cNvSpPr/>
          <p:nvPr/>
        </p:nvSpPr>
        <p:spPr>
          <a:xfrm>
            <a:off x="-3087803" y="5728033"/>
            <a:ext cx="216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action="ppaction://hlinkfile"/>
              </a:rPr>
              <a:t>About IB World Wide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134907-46B2-4FE5-AC9A-1E5D0AA8D1DC}"/>
              </a:ext>
            </a:extLst>
          </p:cNvPr>
          <p:cNvSpPr/>
          <p:nvPr/>
        </p:nvSpPr>
        <p:spPr>
          <a:xfrm>
            <a:off x="-3669637" y="6186941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https://www.pcsb.org/domain/2908</a:t>
            </a:r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E741924-C7A2-4D4F-A3DF-73EE62585393}"/>
              </a:ext>
            </a:extLst>
          </p:cNvPr>
          <p:cNvSpPr/>
          <p:nvPr/>
        </p:nvSpPr>
        <p:spPr>
          <a:xfrm>
            <a:off x="5174461" y="254283"/>
            <a:ext cx="1733860" cy="1743640"/>
          </a:xfrm>
          <a:prstGeom prst="wedgeRectCallout">
            <a:avLst>
              <a:gd name="adj1" fmla="val -20164"/>
              <a:gd name="adj2" fmla="val 82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00234-8D89-4DFD-A562-0DF7E918A54F}"/>
              </a:ext>
            </a:extLst>
          </p:cNvPr>
          <p:cNvSpPr txBox="1"/>
          <p:nvPr/>
        </p:nvSpPr>
        <p:spPr>
          <a:xfrm>
            <a:off x="5249223" y="254283"/>
            <a:ext cx="1659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Shadowing at St. Pete HS will take place this year. Go to their website to apply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CCE03-E8A1-59DD-29B4-4F3D0FE2CC30}"/>
              </a:ext>
            </a:extLst>
          </p:cNvPr>
          <p:cNvSpPr txBox="1"/>
          <p:nvPr/>
        </p:nvSpPr>
        <p:spPr>
          <a:xfrm>
            <a:off x="990600" y="6097365"/>
            <a:ext cx="66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4"/>
              </a:rPr>
              <a:t>https://www.pcsb.org/domain/2908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25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52400"/>
            <a:ext cx="85344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Cambridge Advanced International Certificate of Education (AICE)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58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secure.surveymonkey.com/_resources/21122/44511122/6be6c63a-8650-4452-9927-30ebe23183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66" y="5538061"/>
            <a:ext cx="3011487" cy="106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37446" y="1600200"/>
            <a:ext cx="6006354" cy="3200398"/>
            <a:chOff x="2133599" y="3455176"/>
            <a:chExt cx="4800601" cy="2514600"/>
          </a:xfrm>
        </p:grpSpPr>
        <p:sp>
          <p:nvSpPr>
            <p:cNvPr id="11" name="Rectangle 10"/>
            <p:cNvSpPr/>
            <p:nvPr/>
          </p:nvSpPr>
          <p:spPr>
            <a:xfrm>
              <a:off x="2133599" y="3455176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b="1" u="sng" dirty="0">
                  <a:solidFill>
                    <a:schemeClr val="tx1"/>
                  </a:solidFill>
                </a:rPr>
                <a:t>Where</a:t>
              </a:r>
              <a:r>
                <a:rPr lang="en-US" sz="1900" b="1" dirty="0">
                  <a:solidFill>
                    <a:schemeClr val="tx1"/>
                  </a:solidFill>
                </a:rPr>
                <a:t>: Tarpon Springs HS, Clearwater HS, Hollins HS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r>
                <a:rPr lang="en-US" sz="1900" dirty="0">
                  <a:solidFill>
                    <a:schemeClr val="tx1"/>
                  </a:solidFill>
                </a:rPr>
                <a:t>Cambridge-AICE is an international diploma that allows students to earn college credits while learning through a challenging and advanced curriculum. </a:t>
              </a:r>
            </a:p>
            <a:p>
              <a:endParaRPr lang="en-US" sz="1900" dirty="0">
                <a:solidFill>
                  <a:schemeClr val="tx1"/>
                </a:solidFill>
              </a:endParaRPr>
            </a:p>
            <a:p>
              <a:r>
                <a:rPr lang="en-US" sz="1900" dirty="0">
                  <a:solidFill>
                    <a:schemeClr val="tx1"/>
                  </a:solidFill>
                </a:rPr>
                <a:t>Pre-AICE curriculum is offered during 9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and 10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grade AICE curriculum is offered during 10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, 11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, and 12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grade. 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5070114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752600" y="1694347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/>
          <p:cNvSpPr/>
          <p:nvPr/>
        </p:nvSpPr>
        <p:spPr>
          <a:xfrm rot="730298">
            <a:off x="6296280" y="4524493"/>
            <a:ext cx="2575389" cy="2162514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Harlow Solid Italic" panose="04030604020F02020D02" pitchFamily="82" charset="0"/>
              <a:cs typeface="Arial Hebrew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arlow Solid Italic" panose="04030604020F02020D02" pitchFamily="82" charset="0"/>
                <a:cs typeface="Arial Hebrew"/>
              </a:rPr>
              <a:t>Developed by Cambridge University to prepare students for post-secondary education!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1780C1-FCBC-4293-B8EF-1C6BE7CCD780}"/>
              </a:ext>
            </a:extLst>
          </p:cNvPr>
          <p:cNvSpPr/>
          <p:nvPr/>
        </p:nvSpPr>
        <p:spPr>
          <a:xfrm>
            <a:off x="1675774" y="4862370"/>
            <a:ext cx="366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https://www.pcsb.org/domain/2750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CA7EC-ED76-43A1-8A7F-5B5E75817E11}"/>
              </a:ext>
            </a:extLst>
          </p:cNvPr>
          <p:cNvSpPr txBox="1"/>
          <p:nvPr/>
        </p:nvSpPr>
        <p:spPr>
          <a:xfrm>
            <a:off x="187529" y="5748295"/>
            <a:ext cx="274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https://www.pcsb.org/site/Default.aspx?PageID=8396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E4195-978E-45BA-BC0D-8B19626B8A73}"/>
              </a:ext>
            </a:extLst>
          </p:cNvPr>
          <p:cNvSpPr/>
          <p:nvPr/>
        </p:nvSpPr>
        <p:spPr>
          <a:xfrm>
            <a:off x="189248" y="54675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Hollins HS: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51680-B418-44C5-849C-BF8A6EE61A05}"/>
              </a:ext>
            </a:extLst>
          </p:cNvPr>
          <p:cNvSpPr txBox="1"/>
          <p:nvPr/>
        </p:nvSpPr>
        <p:spPr>
          <a:xfrm>
            <a:off x="251755" y="4870961"/>
            <a:ext cx="16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Clearwater HS:</a:t>
            </a:r>
          </a:p>
        </p:txBody>
      </p:sp>
    </p:spTree>
    <p:extLst>
      <p:ext uri="{BB962C8B-B14F-4D97-AF65-F5344CB8AC3E}">
        <p14:creationId xmlns:p14="http://schemas.microsoft.com/office/powerpoint/2010/main" val="36494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4781" y="226874"/>
            <a:ext cx="7353300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Criminal Justice Academy</a:t>
            </a:r>
          </a:p>
        </p:txBody>
      </p:sp>
      <p:sp>
        <p:nvSpPr>
          <p:cNvPr id="5" name="Oval 4"/>
          <p:cNvSpPr/>
          <p:nvPr/>
        </p:nvSpPr>
        <p:spPr>
          <a:xfrm>
            <a:off x="1143000" y="430306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430306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200" y="2184632"/>
            <a:ext cx="3810000" cy="426270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200" b="1" dirty="0">
              <a:latin typeface="Bradley Hand ITC" panose="03070402050302030203" pitchFamily="66" charset="0"/>
            </a:endParaRPr>
          </a:p>
          <a:p>
            <a:r>
              <a:rPr lang="en-US" sz="2000" b="1" u="sng" dirty="0">
                <a:latin typeface="+mj-lt"/>
              </a:rPr>
              <a:t>Where</a:t>
            </a:r>
            <a:r>
              <a:rPr lang="en-US" sz="2000" b="1" dirty="0">
                <a:latin typeface="+mj-lt"/>
              </a:rPr>
              <a:t>: Pinellas Park HS </a:t>
            </a:r>
          </a:p>
          <a:p>
            <a:endParaRPr lang="en-US" sz="2000" b="1" u="sng" dirty="0">
              <a:latin typeface="+mj-lt"/>
            </a:endParaRPr>
          </a:p>
          <a:p>
            <a:r>
              <a:rPr lang="en-US" sz="2000" b="1" u="sng" dirty="0">
                <a:latin typeface="+mj-lt"/>
              </a:rPr>
              <a:t>What:</a:t>
            </a:r>
            <a:r>
              <a:rPr lang="en-US" sz="20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4-year program</a:t>
            </a:r>
          </a:p>
          <a:p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Designed for students interested in law, law enforcement, or criminal-justice related careers</a:t>
            </a:r>
          </a:p>
          <a:p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Students will learn about forensic science, law investigations, and court and police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19900" y="227349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2857499" cy="191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2705100" cy="1816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201">
            <a:off x="81162" y="743873"/>
            <a:ext cx="1894178" cy="2474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971800" y="44077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Video of CJA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485317-B1C6-40A4-A8BE-27AF5EB194FB}"/>
              </a:ext>
            </a:extLst>
          </p:cNvPr>
          <p:cNvSpPr/>
          <p:nvPr/>
        </p:nvSpPr>
        <p:spPr>
          <a:xfrm>
            <a:off x="-4285108" y="3328714"/>
            <a:ext cx="31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 action="ppaction://hlinkfile"/>
              </a:rPr>
              <a:t>Criminal Justice Academy Video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C9F24-EF47-4D4D-BE8D-A4679BBF7236}"/>
              </a:ext>
            </a:extLst>
          </p:cNvPr>
          <p:cNvSpPr/>
          <p:nvPr/>
        </p:nvSpPr>
        <p:spPr>
          <a:xfrm>
            <a:off x="3582572" y="6440303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https://www.pcsb.org/domain/2746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6700" y="15240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Wellness and Medical Professions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2108805"/>
            <a:ext cx="4429836" cy="41395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latin typeface="+mj-lt"/>
            </a:endParaRPr>
          </a:p>
          <a:p>
            <a:pPr algn="ctr"/>
            <a:endParaRPr lang="en-US" sz="2300" b="1" u="sng" dirty="0">
              <a:latin typeface="+mj-lt"/>
            </a:endParaRPr>
          </a:p>
          <a:p>
            <a:pPr algn="ctr"/>
            <a:r>
              <a:rPr lang="en-US" sz="2300" b="1" u="sng" dirty="0">
                <a:latin typeface="+mj-lt"/>
              </a:rPr>
              <a:t>Where</a:t>
            </a:r>
            <a:r>
              <a:rPr lang="en-US" sz="2300" b="1" dirty="0">
                <a:latin typeface="+mj-lt"/>
              </a:rPr>
              <a:t>: Palm Harbor University HS </a:t>
            </a:r>
          </a:p>
          <a:p>
            <a:pPr algn="ctr"/>
            <a:r>
              <a:rPr lang="en-US" sz="2300" b="1" dirty="0">
                <a:latin typeface="+mj-lt"/>
              </a:rPr>
              <a:t>Boca </a:t>
            </a:r>
            <a:r>
              <a:rPr lang="en-US" sz="2300" b="1" dirty="0" err="1">
                <a:latin typeface="+mj-lt"/>
              </a:rPr>
              <a:t>Ciega</a:t>
            </a:r>
            <a:r>
              <a:rPr lang="en-US" sz="2300" b="1" dirty="0">
                <a:latin typeface="+mj-lt"/>
              </a:rPr>
              <a:t> HS</a:t>
            </a:r>
          </a:p>
          <a:p>
            <a:r>
              <a:rPr lang="en-US" sz="2200" b="1" u="sng" dirty="0">
                <a:latin typeface="+mj-lt"/>
              </a:rPr>
              <a:t>What</a:t>
            </a:r>
            <a:r>
              <a:rPr lang="en-US" sz="2200" b="1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Prepares students to work in the medical field 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Students develop a commitment to personal wellness and disease prevention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Prepares students to pursue postsecondary education or to enter an entry level medical or wellness position  </a:t>
            </a:r>
          </a:p>
        </p:txBody>
      </p:sp>
      <p:sp>
        <p:nvSpPr>
          <p:cNvPr id="12" name="Oval 11"/>
          <p:cNvSpPr/>
          <p:nvPr/>
        </p:nvSpPr>
        <p:spPr>
          <a:xfrm>
            <a:off x="2400300" y="2200927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093">
            <a:off x="5343526" y="3340093"/>
            <a:ext cx="333375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5410200" y="35814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irst-aid-heart-clipart-color-change-best-destination-wedding-pihkCb-clipart.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082">
            <a:off x="6663751" y="914323"/>
            <a:ext cx="2217297" cy="20022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29600" y="3352231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7B417-AAAB-45B8-BCE5-4E52A06F0524}"/>
              </a:ext>
            </a:extLst>
          </p:cNvPr>
          <p:cNvSpPr/>
          <p:nvPr/>
        </p:nvSpPr>
        <p:spPr>
          <a:xfrm>
            <a:off x="609600" y="6211669"/>
            <a:ext cx="3516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Palm Harbor: </a:t>
            </a:r>
          </a:p>
          <a:p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https://www.pcsb.org/Page/34826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3EBD9A-6D2D-4D88-8656-B2FDE565D13C}"/>
              </a:ext>
            </a:extLst>
          </p:cNvPr>
          <p:cNvSpPr/>
          <p:nvPr/>
        </p:nvSpPr>
        <p:spPr>
          <a:xfrm>
            <a:off x="4851704" y="2277071"/>
            <a:ext cx="208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2AF954-74B4-A7C3-CA83-73E739E9ADF8}"/>
              </a:ext>
            </a:extLst>
          </p:cNvPr>
          <p:cNvSpPr txBox="1"/>
          <p:nvPr/>
        </p:nvSpPr>
        <p:spPr>
          <a:xfrm>
            <a:off x="5029200" y="60825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u="sng" dirty="0"/>
              <a:t>Boca </a:t>
            </a:r>
            <a:r>
              <a:rPr lang="en-US" u="sng" dirty="0" err="1"/>
              <a:t>Ciega</a:t>
            </a:r>
            <a:r>
              <a:rPr lang="en-US" u="sng" dirty="0"/>
              <a:t>: </a:t>
            </a:r>
            <a:r>
              <a:rPr lang="en-US" dirty="0">
                <a:hlinkClick r:id="rId5"/>
              </a:rPr>
              <a:t>https://www.pcsb.org/domain/1225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0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152400"/>
            <a:ext cx="87630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Exploring Careers &amp; Education in Leadership (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ExCEL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228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86800" y="228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482" y="1876654"/>
            <a:ext cx="3315554" cy="467820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u="sng">
                <a:latin typeface="+mj-lt"/>
              </a:rPr>
              <a:t>Where</a:t>
            </a:r>
            <a:r>
              <a:rPr lang="en-US" sz="3200" b="1">
                <a:latin typeface="+mj-lt"/>
              </a:rPr>
              <a:t>: </a:t>
            </a:r>
            <a:r>
              <a:rPr lang="en-US" sz="2500" b="1">
                <a:latin typeface="+mj-lt"/>
              </a:rPr>
              <a:t>Largo</a:t>
            </a:r>
            <a:r>
              <a:rPr lang="en-US" sz="3200" b="1">
                <a:latin typeface="+mj-lt"/>
              </a:rPr>
              <a:t> </a:t>
            </a:r>
            <a:r>
              <a:rPr lang="en-US" sz="2500" b="1">
                <a:latin typeface="+mj-lt"/>
              </a:rPr>
              <a:t>High</a:t>
            </a:r>
            <a:r>
              <a:rPr lang="en-US" sz="3200" b="1">
                <a:latin typeface="+mj-lt"/>
              </a:rPr>
              <a:t> </a:t>
            </a:r>
            <a:r>
              <a:rPr lang="en-US" sz="800" b="1">
                <a:latin typeface="+mj-lt"/>
              </a:rPr>
              <a:t>   </a:t>
            </a:r>
          </a:p>
          <a:p>
            <a:endParaRPr lang="en-US" sz="800" b="1">
              <a:latin typeface="+mj-lt"/>
            </a:endParaRPr>
          </a:p>
          <a:p>
            <a:r>
              <a:rPr lang="en-US" b="1" u="sng">
                <a:latin typeface="+mj-lt"/>
              </a:rPr>
              <a:t>What:             </a:t>
            </a:r>
            <a:endParaRPr lang="en-US" u="sng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Student-centered learning environment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Prepares students for colleges and careers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Hands-on learning and activities in additional to traditional teaching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Focuses on career exploration through shadowing    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Based on the AVID philosophy 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Focuses on building strong leaders through real world experiences </a:t>
            </a:r>
            <a:endParaRPr lang="en-US" sz="15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55190" y="2057400"/>
            <a:ext cx="3996017" cy="2438400"/>
            <a:chOff x="2133599" y="3455173"/>
            <a:chExt cx="4820879" cy="2514600"/>
          </a:xfrm>
        </p:grpSpPr>
        <p:sp>
          <p:nvSpPr>
            <p:cNvPr id="13" name="Rectangle 12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Areas of Study: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Leadership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Career Development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Internships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Interdisciplinary Class Project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33600" y="4003654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4632304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53878" y="573244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494662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601" y="52625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8077200" y="2209800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24400" y="2133600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nnecting-the-dots-nicole-s-notes-volume-8-raSWJq-clip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52" y="4724400"/>
            <a:ext cx="3537248" cy="197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DB7A17-9FA1-BFD9-04BE-1DD4E19D6A9A}"/>
              </a:ext>
            </a:extLst>
          </p:cNvPr>
          <p:cNvSpPr txBox="1"/>
          <p:nvPr/>
        </p:nvSpPr>
        <p:spPr>
          <a:xfrm>
            <a:off x="4724400" y="39867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https://www.pcsb.org/domain/3314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3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15240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Business Economics Technology Academy (BETA)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77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1687354"/>
            <a:ext cx="3886200" cy="517064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latin typeface="+mj-lt"/>
              </a:rPr>
              <a:t>Where</a:t>
            </a:r>
            <a:r>
              <a:rPr lang="en-US" sz="3000" b="1" dirty="0">
                <a:latin typeface="+mj-lt"/>
              </a:rPr>
              <a:t>: Gibbs HS</a:t>
            </a:r>
          </a:p>
          <a:p>
            <a:r>
              <a:rPr lang="en-US" b="1" dirty="0">
                <a:latin typeface="Bell MT" panose="02020503060305020303" pitchFamily="18" charset="0"/>
                <a:hlinkClick r:id="rId2"/>
              </a:rPr>
              <a:t>https://www.pcsb.org/domain/2548</a:t>
            </a:r>
            <a:r>
              <a:rPr lang="en-US" b="1" dirty="0">
                <a:latin typeface="Bell MT" panose="02020503060305020303" pitchFamily="18" charset="0"/>
              </a:rPr>
              <a:t> </a:t>
            </a:r>
          </a:p>
          <a:p>
            <a:endParaRPr lang="en-US" sz="2200" b="1" u="sng" dirty="0">
              <a:latin typeface="+mj-lt"/>
            </a:endParaRPr>
          </a:p>
          <a:p>
            <a:r>
              <a:rPr lang="en-US" sz="2200" b="1" u="sng" dirty="0">
                <a:latin typeface="+mj-lt"/>
              </a:rPr>
              <a:t>What</a:t>
            </a:r>
            <a:r>
              <a:rPr lang="en-US" sz="2200" b="1" dirty="0">
                <a:latin typeface="Bradley Hand ITC" panose="03070402050302030203" pitchFamily="66" charset="0"/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Curriculum focused around business and technology systems</a:t>
            </a:r>
          </a:p>
          <a:p>
            <a:endParaRPr lang="en-US" sz="2000" b="1" dirty="0">
              <a:latin typeface="Bradley Hand ITC" panose="03070402050302030203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Prepares students for immediate job placement or college entrance after graduation</a:t>
            </a:r>
          </a:p>
          <a:p>
            <a:endParaRPr lang="en-US" sz="2000" b="1" dirty="0">
              <a:latin typeface="Bradley Hand ITC" panose="03070402050302030203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Provides job shadowing and internship opportunities </a:t>
            </a:r>
          </a:p>
          <a:p>
            <a:endParaRPr lang="en-US" dirty="0"/>
          </a:p>
        </p:txBody>
      </p:sp>
      <p:pic>
        <p:nvPicPr>
          <p:cNvPr id="2" name="Picture 1" descr="computer-clip-art-freeimageshu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6476"/>
            <a:ext cx="4648200" cy="3811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2004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Pathways</a:t>
            </a:r>
            <a:r>
              <a:rPr lang="en-US" sz="14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International Business/Business Supervision and Management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New Media Technology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Network Support Specialist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Journalism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Game/Simulation/Animation Visual Design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1847671"/>
            <a:ext cx="4800600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Curriculum highlights: </a:t>
            </a:r>
            <a:r>
              <a:rPr lang="en-US" sz="1600" dirty="0"/>
              <a:t>business, technology, and economic concepts, industry competencies and certifications, and marketplace trends with traditional core classes.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974E5-9945-4EC9-8EA7-79A443B8D97F}"/>
              </a:ext>
            </a:extLst>
          </p:cNvPr>
          <p:cNvSpPr/>
          <p:nvPr/>
        </p:nvSpPr>
        <p:spPr>
          <a:xfrm>
            <a:off x="-1905000" y="2559568"/>
            <a:ext cx="64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BETA</a:t>
            </a:r>
          </a:p>
        </p:txBody>
      </p:sp>
    </p:spTree>
    <p:extLst>
      <p:ext uri="{BB962C8B-B14F-4D97-AF65-F5344CB8AC3E}">
        <p14:creationId xmlns:p14="http://schemas.microsoft.com/office/powerpoint/2010/main" val="17629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152400"/>
            <a:ext cx="75057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First Responders: National Guard Center for Emergency Management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524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3400" y="1524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66800"/>
            <a:ext cx="1371600" cy="1371600"/>
          </a:xfrm>
          <a:prstGeom prst="rect">
            <a:avLst/>
          </a:prstGeom>
        </p:spPr>
      </p:pic>
      <p:sp>
        <p:nvSpPr>
          <p:cNvPr id="12" name="Folded Corner 11"/>
          <p:cNvSpPr/>
          <p:nvPr/>
        </p:nvSpPr>
        <p:spPr>
          <a:xfrm>
            <a:off x="152400" y="2971801"/>
            <a:ext cx="4572000" cy="3809999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16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1600" b="1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r>
              <a:rPr lang="en-US" sz="2000" b="1" u="sng" dirty="0">
                <a:solidFill>
                  <a:srgbClr val="000000"/>
                </a:solidFill>
                <a:latin typeface="+mj-lt"/>
                <a:cs typeface="Arial Rounded MT Bold"/>
              </a:rPr>
              <a:t>Where</a:t>
            </a:r>
            <a:r>
              <a:rPr lang="en-US" sz="2000" b="1" dirty="0">
                <a:solidFill>
                  <a:srgbClr val="000000"/>
                </a:solidFill>
                <a:latin typeface="+mj-lt"/>
                <a:cs typeface="Arial Rounded MT Bold"/>
              </a:rPr>
              <a:t>: Pinellas Park HS </a:t>
            </a:r>
          </a:p>
          <a:p>
            <a:endParaRPr lang="en-US" sz="1600" b="1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r>
              <a:rPr lang="en-US" b="1" u="sng" dirty="0">
                <a:solidFill>
                  <a:srgbClr val="000000"/>
                </a:solidFill>
                <a:latin typeface="+mj-lt"/>
                <a:cs typeface="Arial Rounded MT Bold"/>
              </a:rPr>
              <a:t>What</a:t>
            </a:r>
            <a:r>
              <a:rPr lang="en-US" b="1" dirty="0">
                <a:solidFill>
                  <a:srgbClr val="000000"/>
                </a:solidFill>
                <a:latin typeface="+mj-lt"/>
                <a:cs typeface="Arial Rounded MT Bold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cs typeface="Arial Rounded MT Bold"/>
              </a:rPr>
              <a:t>Focus on service to community through a variety of careers in emergency management, planning and response. </a:t>
            </a:r>
          </a:p>
          <a:p>
            <a:pPr lvl="1"/>
            <a:endParaRPr lang="en-US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cs typeface="Arial Rounded MT Bold"/>
              </a:rPr>
              <a:t>Students will acquire leadership and team-building skills through project-based learning, mock disaster drills, disaster preparedness training and other hands-on experiences with state-of-the-art equipment.</a:t>
            </a:r>
            <a:br>
              <a:rPr lang="en-US" sz="1600" dirty="0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endParaRPr lang="en-US" sz="16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29200" y="2514600"/>
            <a:ext cx="3996017" cy="2438400"/>
            <a:chOff x="2133599" y="3455172"/>
            <a:chExt cx="4820879" cy="2514600"/>
          </a:xfrm>
        </p:grpSpPr>
        <p:sp>
          <p:nvSpPr>
            <p:cNvPr id="14" name="Rectangle 13"/>
            <p:cNvSpPr/>
            <p:nvPr/>
          </p:nvSpPr>
          <p:spPr>
            <a:xfrm>
              <a:off x="2133599" y="3455172"/>
              <a:ext cx="4800601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u="sng" dirty="0">
                  <a:solidFill>
                    <a:schemeClr val="tx1"/>
                  </a:solidFill>
                </a:rPr>
                <a:t>Potential Courses: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Emergency Planning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Safety, First Aid, &amp; CPR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Basic Fire Fighting Concepts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Community Based Organizations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National Response Plan &amp; National Incident Management System for Homeland Security 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33600" y="4003654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24098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455372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53878" y="573244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486963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599" y="518396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541970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6" name="Picture 6" descr="fairp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364">
            <a:off x="123821" y="1169975"/>
            <a:ext cx="2091458" cy="157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Oval 22"/>
          <p:cNvSpPr/>
          <p:nvPr/>
        </p:nvSpPr>
        <p:spPr>
          <a:xfrm>
            <a:off x="6934200" y="2514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29200" y="5181600"/>
            <a:ext cx="40386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r>
              <a:rPr lang="en-US" sz="1600" b="1" u="sng" dirty="0"/>
              <a:t>Potential Careers:</a:t>
            </a:r>
          </a:p>
          <a:p>
            <a:r>
              <a:rPr lang="en-US" sz="1600" dirty="0"/>
              <a:t>Paramedic	</a:t>
            </a:r>
          </a:p>
          <a:p>
            <a:r>
              <a:rPr lang="en-US" sz="1600" dirty="0"/>
              <a:t>EMT</a:t>
            </a:r>
          </a:p>
          <a:p>
            <a:r>
              <a:rPr lang="en-US" sz="1600" dirty="0"/>
              <a:t>Social Worker</a:t>
            </a:r>
          </a:p>
          <a:p>
            <a:r>
              <a:rPr lang="en-US" sz="1600" dirty="0"/>
              <a:t>Dispatcher </a:t>
            </a:r>
          </a:p>
          <a:p>
            <a:endParaRPr lang="en-US" sz="1600" dirty="0"/>
          </a:p>
          <a:p>
            <a:r>
              <a:rPr lang="en-US" sz="1600" dirty="0"/>
              <a:t>Air Traffic Controller</a:t>
            </a:r>
          </a:p>
          <a:p>
            <a:r>
              <a:rPr lang="en-US" sz="1600" dirty="0"/>
              <a:t>Fire Fighter</a:t>
            </a:r>
          </a:p>
          <a:p>
            <a:r>
              <a:rPr lang="en-US" sz="1600" dirty="0"/>
              <a:t>Security Guard </a:t>
            </a:r>
          </a:p>
          <a:p>
            <a:r>
              <a:rPr lang="en-US" sz="1600" dirty="0"/>
              <a:t>Health Educator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-2819400" y="5843319"/>
            <a:ext cx="206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Disaster Day Video!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053800" y="6599160"/>
              <a:ext cx="105408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4440" y="6589800"/>
                <a:ext cx="1072800" cy="81360"/>
              </a:xfrm>
              <a:prstGeom prst="rect">
                <a:avLst/>
              </a:prstGeom>
            </p:spPr>
          </p:pic>
        </mc:Fallback>
      </mc:AlternateContent>
      <p:sp>
        <p:nvSpPr>
          <p:cNvPr id="10242" name="SMARTInkShape-12"/>
          <p:cNvSpPr/>
          <p:nvPr/>
        </p:nvSpPr>
        <p:spPr>
          <a:xfrm>
            <a:off x="2232422" y="6563320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0"/>
                </a:moveTo>
                <a:lnTo>
                  <a:pt x="4740" y="0"/>
                </a:lnTo>
                <a:lnTo>
                  <a:pt x="6137" y="993"/>
                </a:lnTo>
                <a:lnTo>
                  <a:pt x="7068" y="2645"/>
                </a:lnTo>
                <a:lnTo>
                  <a:pt x="7688" y="4741"/>
                </a:lnTo>
                <a:lnTo>
                  <a:pt x="9094" y="6137"/>
                </a:lnTo>
                <a:lnTo>
                  <a:pt x="17852" y="8928"/>
                </a:lnTo>
                <a:lnTo>
                  <a:pt x="26788" y="8930"/>
                </a:lnTo>
                <a:lnTo>
                  <a:pt x="2678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8" name="SMARTInkShape-Group7"/>
          <p:cNvGrpSpPr/>
          <p:nvPr/>
        </p:nvGrpSpPr>
        <p:grpSpPr>
          <a:xfrm>
            <a:off x="1866414" y="6518672"/>
            <a:ext cx="446376" cy="62509"/>
            <a:chOff x="1866414" y="6518672"/>
            <a:chExt cx="446376" cy="62509"/>
          </a:xfrm>
        </p:grpSpPr>
        <p:sp>
          <p:nvSpPr>
            <p:cNvPr id="10243" name="SMARTInkShape-13"/>
            <p:cNvSpPr/>
            <p:nvPr/>
          </p:nvSpPr>
          <p:spPr>
            <a:xfrm>
              <a:off x="2286000" y="6518672"/>
              <a:ext cx="26790" cy="17860"/>
            </a:xfrm>
            <a:custGeom>
              <a:avLst/>
              <a:gdLst/>
              <a:ahLst/>
              <a:cxnLst/>
              <a:rect l="0" t="0" r="0" b="0"/>
              <a:pathLst>
                <a:path w="26790" h="17860">
                  <a:moveTo>
                    <a:pt x="26789" y="8930"/>
                  </a:moveTo>
                  <a:lnTo>
                    <a:pt x="18227" y="8930"/>
                  </a:lnTo>
                  <a:lnTo>
                    <a:pt x="26683" y="8930"/>
                  </a:lnTo>
                  <a:lnTo>
                    <a:pt x="26789" y="17858"/>
                  </a:lnTo>
                  <a:lnTo>
                    <a:pt x="1241" y="17859"/>
                  </a:lnTo>
                  <a:lnTo>
                    <a:pt x="827" y="168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4" name="SMARTInkShape-14"/>
            <p:cNvSpPr/>
            <p:nvPr/>
          </p:nvSpPr>
          <p:spPr>
            <a:xfrm>
              <a:off x="1866414" y="6545461"/>
              <a:ext cx="17751" cy="17860"/>
            </a:xfrm>
            <a:custGeom>
              <a:avLst/>
              <a:gdLst/>
              <a:ahLst/>
              <a:cxnLst/>
              <a:rect l="0" t="0" r="0" b="0"/>
              <a:pathLst>
                <a:path w="17751" h="17860">
                  <a:moveTo>
                    <a:pt x="8821" y="0"/>
                  </a:moveTo>
                  <a:lnTo>
                    <a:pt x="1132" y="0"/>
                  </a:lnTo>
                  <a:lnTo>
                    <a:pt x="718" y="992"/>
                  </a:lnTo>
                  <a:lnTo>
                    <a:pt x="0" y="7689"/>
                  </a:lnTo>
                  <a:lnTo>
                    <a:pt x="956" y="8102"/>
                  </a:lnTo>
                  <a:lnTo>
                    <a:pt x="4663" y="8561"/>
                  </a:lnTo>
                  <a:lnTo>
                    <a:pt x="17750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5" name="SMARTInkShape-15"/>
            <p:cNvSpPr/>
            <p:nvPr/>
          </p:nvSpPr>
          <p:spPr>
            <a:xfrm>
              <a:off x="1875235" y="6572250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8929" y="8930"/>
                  </a:moveTo>
                  <a:lnTo>
                    <a:pt x="108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7" name="SMARTInkShape-16"/>
            <p:cNvSpPr/>
            <p:nvPr/>
          </p:nvSpPr>
          <p:spPr>
            <a:xfrm>
              <a:off x="1964541" y="6545461"/>
              <a:ext cx="35710" cy="26790"/>
            </a:xfrm>
            <a:custGeom>
              <a:avLst/>
              <a:gdLst/>
              <a:ahLst/>
              <a:cxnLst/>
              <a:rect l="0" t="0" r="0" b="0"/>
              <a:pathLst>
                <a:path w="35710" h="26790">
                  <a:moveTo>
                    <a:pt x="35709" y="0"/>
                  </a:moveTo>
                  <a:lnTo>
                    <a:pt x="35709" y="4741"/>
                  </a:lnTo>
                  <a:lnTo>
                    <a:pt x="33063" y="9713"/>
                  </a:lnTo>
                  <a:lnTo>
                    <a:pt x="30969" y="12429"/>
                  </a:lnTo>
                  <a:lnTo>
                    <a:pt x="25995" y="15446"/>
                  </a:lnTo>
                  <a:lnTo>
                    <a:pt x="19459" y="17383"/>
                  </a:lnTo>
                  <a:lnTo>
                    <a:pt x="18922" y="18534"/>
                  </a:lnTo>
                  <a:lnTo>
                    <a:pt x="18327" y="22458"/>
                  </a:lnTo>
                  <a:lnTo>
                    <a:pt x="17175" y="23902"/>
                  </a:lnTo>
                  <a:lnTo>
                    <a:pt x="8927" y="26787"/>
                  </a:lnTo>
                  <a:lnTo>
                    <a:pt x="23" y="26789"/>
                  </a:lnTo>
                  <a:lnTo>
                    <a:pt x="0" y="22048"/>
                  </a:lnTo>
                  <a:lnTo>
                    <a:pt x="989" y="20652"/>
                  </a:lnTo>
                  <a:lnTo>
                    <a:pt x="2640" y="19721"/>
                  </a:lnTo>
                  <a:lnTo>
                    <a:pt x="9085" y="18104"/>
                  </a:lnTo>
                  <a:lnTo>
                    <a:pt x="17850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3E79A81-4481-4530-8F6C-B4898F1AFC0D}"/>
              </a:ext>
            </a:extLst>
          </p:cNvPr>
          <p:cNvSpPr/>
          <p:nvPr/>
        </p:nvSpPr>
        <p:spPr>
          <a:xfrm>
            <a:off x="-2362200" y="4538195"/>
            <a:ext cx="186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 action="ppaction://hlinkfile"/>
              </a:rPr>
              <a:t>Disaster Day 2019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93991-CDDD-4C0D-AA69-90145D4B3229}"/>
              </a:ext>
            </a:extLst>
          </p:cNvPr>
          <p:cNvSpPr/>
          <p:nvPr/>
        </p:nvSpPr>
        <p:spPr>
          <a:xfrm>
            <a:off x="2606631" y="2133786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https://www.pcsb.org/domain/2747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S0300055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E93102B2-3DE5-4630-8A44-1A0A1B30A9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180A2E-BA51-4A87-893A-B706D43038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40741-17E5-4650-A5D5-C89950886C51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TS030005555</Template>
  <TotalTime>24006</TotalTime>
  <Words>1436</Words>
  <Application>Microsoft Office PowerPoint</Application>
  <PresentationFormat>On-screen Show (4:3)</PresentationFormat>
  <Paragraphs>409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TS030005555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https://www.pcsb.org/domain/2480 </vt:lpstr>
      <vt:lpstr>PowerPoint Presentation</vt:lpstr>
      <vt:lpstr>PowerPoint Presentation</vt:lpstr>
      <vt:lpstr>Any Questions? Speak with Ms. K in the 8th grade office or your ELA/AVID teacher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Gainesville Job Corps</dc:title>
  <dc:creator>slincoln</dc:creator>
  <cp:lastModifiedBy>Winegar Patricia</cp:lastModifiedBy>
  <cp:revision>189</cp:revision>
  <cp:lastPrinted>2017-10-16T16:34:18Z</cp:lastPrinted>
  <dcterms:created xsi:type="dcterms:W3CDTF">2012-07-24T19:30:01Z</dcterms:created>
  <dcterms:modified xsi:type="dcterms:W3CDTF">2022-12-30T16:37:04Z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TC300055559990</vt:lpwstr>
  </property>
</Properties>
</file>